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2" r:id="rId6"/>
    <p:sldId id="264" r:id="rId7"/>
    <p:sldId id="265" r:id="rId8"/>
    <p:sldId id="301" r:id="rId9"/>
    <p:sldId id="269" r:id="rId10"/>
    <p:sldId id="270" r:id="rId11"/>
    <p:sldId id="271" r:id="rId12"/>
    <p:sldId id="276" r:id="rId13"/>
    <p:sldId id="280" r:id="rId14"/>
    <p:sldId id="282" r:id="rId15"/>
    <p:sldId id="380" r:id="rId16"/>
    <p:sldId id="302" r:id="rId17"/>
    <p:sldId id="303" r:id="rId18"/>
    <p:sldId id="304" r:id="rId19"/>
    <p:sldId id="305" r:id="rId20"/>
    <p:sldId id="307" r:id="rId21"/>
    <p:sldId id="306" r:id="rId22"/>
    <p:sldId id="308" r:id="rId23"/>
    <p:sldId id="309" r:id="rId24"/>
    <p:sldId id="310" r:id="rId25"/>
    <p:sldId id="311" r:id="rId26"/>
    <p:sldId id="342" r:id="rId27"/>
    <p:sldId id="343" r:id="rId28"/>
    <p:sldId id="386" r:id="rId29"/>
    <p:sldId id="383" r:id="rId30"/>
    <p:sldId id="384" r:id="rId31"/>
    <p:sldId id="385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33CC"/>
    <a:srgbClr val="CC3399"/>
    <a:srgbClr val="66CCFF"/>
    <a:srgbClr val="CCFF99"/>
    <a:srgbClr val="FF99F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43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119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F0691-AD24-4BFB-B900-B1D209DF8D9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CA1A0-5EA6-4B58-8AE8-F5644F1B2D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151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054F-021E-40B3-B540-180F3715AA11}" type="slidenum">
              <a:rPr lang="en-US" altLang="zh-TW" smtClean="0"/>
              <a:pPr/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48816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CA1A0-5EA6-4B58-8AE8-F5644F1B2D8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3660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8C21E-290D-4C70-99A2-839E55E242A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5579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CA1A0-5EA6-4B58-8AE8-F5644F1B2D84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227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CA1A0-5EA6-4B58-8AE8-F5644F1B2D84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0117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CA1A0-5EA6-4B58-8AE8-F5644F1B2D84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6813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1639-B2D6-4652-B8C3-1B4C224A7BAF}" type="datetimeFigureOut">
              <a:rPr lang="en-US" smtClean="0"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30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smtClean="0"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2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smtClean="0"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46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標題及物件在文字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8229600" cy="20748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4056063"/>
            <a:ext cx="8229600" cy="207486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16764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2A00F7D-DDDF-4BB9-A7F6-2BAB9DA7E54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1500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smtClean="0"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7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61B7-6B89-48AB-966F-622E2788EECC}" type="datetimeFigureOut">
              <a:rPr lang="en-US" smtClean="0"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037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smtClean="0"/>
              <a:t>12/24/2020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873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smtClean="0"/>
              <a:t>12/24/2020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764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smtClean="0"/>
              <a:t>12/24/2020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126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smtClean="0"/>
              <a:t>12/24/2020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74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CF131DD-A141-4471-BCF9-C6073EDD7E20}" type="datetimeFigureOut">
              <a:rPr lang="en-US" smtClean="0"/>
              <a:t>12/24/2020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33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4A90-EB03-42F3-8859-2C2B2724C058}" type="datetimeFigureOut">
              <a:rPr lang="en-US" smtClean="0"/>
              <a:t>12/24/2020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449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BC48EC7-AF6A-48D3-8284-14BACBEBDD84}" type="datetimeFigureOut">
              <a:rPr lang="en-US" smtClean="0"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10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2D0499-6CD0-46F9-B267-52E79F056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6600" dirty="0"/>
              <a:t>Link Analysis</a:t>
            </a:r>
            <a:br>
              <a:rPr lang="en-US" altLang="zh-TW" sz="6600" dirty="0"/>
            </a:br>
            <a:r>
              <a:rPr lang="en-US" altLang="zh-TW" sz="1800" dirty="0"/>
              <a:t>PageRank, Community Detection</a:t>
            </a:r>
            <a:br>
              <a:rPr lang="en-US" altLang="zh-TW" sz="6600" cap="none" dirty="0"/>
            </a:br>
            <a:endParaRPr lang="zh-TW" altLang="en-US" sz="1200" cap="none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8492EA-012C-4C4E-9513-514380254D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Chien Chin Chen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22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PageRank (8/12)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can depict the probability distribution </a:t>
            </a:r>
            <a:r>
              <a:rPr lang="en-US" altLang="zh-TW" sz="1800" dirty="0"/>
              <a:t>(over the pages)</a:t>
            </a:r>
            <a:r>
              <a:rPr lang="en-US" altLang="zh-TW" dirty="0"/>
              <a:t> of the surfing by a </a:t>
            </a:r>
            <a:r>
              <a:rPr lang="en-US" altLang="zh-TW" b="1" dirty="0">
                <a:solidFill>
                  <a:srgbClr val="FF0000"/>
                </a:solidFill>
              </a:rPr>
              <a:t>probability vector</a:t>
            </a:r>
            <a:r>
              <a:rPr lang="en-US" altLang="zh-TW" dirty="0"/>
              <a:t> </a:t>
            </a:r>
            <a:r>
              <a:rPr lang="en-US" altLang="zh-TW" i="1" u="sng" dirty="0"/>
              <a:t>x</a:t>
            </a:r>
            <a:r>
              <a:rPr lang="en-US" altLang="zh-TW" dirty="0"/>
              <a:t>.</a:t>
            </a:r>
          </a:p>
          <a:p>
            <a:pPr lvl="1"/>
            <a:endParaRPr lang="en-US" altLang="zh-TW" sz="1000" dirty="0"/>
          </a:p>
          <a:p>
            <a:r>
              <a:rPr lang="en-US" altLang="zh-TW" dirty="0"/>
              <a:t>At </a:t>
            </a:r>
            <a:r>
              <a:rPr lang="en-US" altLang="zh-TW" i="1" dirty="0"/>
              <a:t>t </a:t>
            </a:r>
            <a:r>
              <a:rPr lang="en-US" altLang="zh-TW" dirty="0"/>
              <a:t>= 0, the surfing may begin at a state whose corresponding entry in </a:t>
            </a:r>
            <a:r>
              <a:rPr lang="en-US" altLang="zh-TW" i="1" u="sng" dirty="0"/>
              <a:t>x</a:t>
            </a:r>
            <a:r>
              <a:rPr lang="en-US" altLang="zh-TW" baseline="-25000" dirty="0"/>
              <a:t>0</a:t>
            </a:r>
            <a:r>
              <a:rPr lang="en-US" altLang="zh-TW" dirty="0"/>
              <a:t> is 1 while all others are zero.</a:t>
            </a:r>
          </a:p>
          <a:p>
            <a:pPr lvl="1"/>
            <a:endParaRPr lang="en-US" altLang="zh-TW" sz="1000" dirty="0"/>
          </a:p>
          <a:p>
            <a:r>
              <a:rPr lang="en-US" altLang="zh-TW" dirty="0"/>
              <a:t>At </a:t>
            </a:r>
            <a:r>
              <a:rPr lang="en-US" altLang="zh-TW" i="1" dirty="0"/>
              <a:t>t </a:t>
            </a:r>
            <a:r>
              <a:rPr lang="en-US" altLang="zh-TW" dirty="0"/>
              <a:t>= 1, the surfing distribution is </a:t>
            </a:r>
            <a:r>
              <a:rPr lang="en-US" altLang="zh-TW" i="1" u="sng" dirty="0"/>
              <a:t>x</a:t>
            </a:r>
            <a:r>
              <a:rPr lang="en-US" altLang="zh-TW" baseline="-25000" dirty="0"/>
              <a:t>1</a:t>
            </a:r>
            <a:r>
              <a:rPr lang="en-US" altLang="zh-TW" dirty="0"/>
              <a:t>=</a:t>
            </a:r>
            <a:r>
              <a:rPr lang="en-US" altLang="zh-TW" i="1" dirty="0"/>
              <a:t>P</a:t>
            </a:r>
            <a:r>
              <a:rPr lang="en-US" altLang="zh-TW" i="1" baseline="30000" dirty="0"/>
              <a:t>T</a:t>
            </a:r>
            <a:r>
              <a:rPr lang="en-US" altLang="zh-TW" i="1" u="sng" dirty="0"/>
              <a:t>x</a:t>
            </a:r>
            <a:r>
              <a:rPr lang="en-US" altLang="zh-TW" baseline="-25000" dirty="0"/>
              <a:t>0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ACD2-B39B-4FDF-A6E4-76C701D617B9}" type="slidenum">
              <a:rPr lang="en-US" altLang="zh-TW" smtClean="0"/>
              <a:pPr/>
              <a:t>10</a:t>
            </a:fld>
            <a:endParaRPr lang="en-US" altLang="zh-TW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697806"/>
              </p:ext>
            </p:extLst>
          </p:nvPr>
        </p:nvGraphicFramePr>
        <p:xfrm>
          <a:off x="3929058" y="4713378"/>
          <a:ext cx="100013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4901996" y="50842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=</a:t>
            </a:r>
            <a:endParaRPr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214942" y="4784816"/>
          <a:ext cx="2143140" cy="928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5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0.5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5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0.5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4986980" y="450057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</a:t>
            </a:r>
            <a:r>
              <a:rPr lang="en-US" altLang="zh-TW" i="1" baseline="30000" dirty="0"/>
              <a:t>T</a:t>
            </a:r>
            <a:endParaRPr lang="zh-TW" altLang="en-US" i="1" baseline="300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205807"/>
              </p:ext>
            </p:extLst>
          </p:nvPr>
        </p:nvGraphicFramePr>
        <p:xfrm>
          <a:off x="7500958" y="4713378"/>
          <a:ext cx="100013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2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2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2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橢圓 14"/>
          <p:cNvSpPr/>
          <p:nvPr/>
        </p:nvSpPr>
        <p:spPr>
          <a:xfrm>
            <a:off x="928662" y="5000636"/>
            <a:ext cx="500066" cy="500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1928794" y="5000636"/>
            <a:ext cx="500066" cy="500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2928926" y="5000636"/>
            <a:ext cx="500066" cy="500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18" name="弧形接點 17"/>
          <p:cNvCxnSpPr>
            <a:stCxn id="15" idx="7"/>
            <a:endCxn id="16" idx="1"/>
          </p:cNvCxnSpPr>
          <p:nvPr/>
        </p:nvCxnSpPr>
        <p:spPr>
          <a:xfrm rot="5400000" flipH="1" flipV="1">
            <a:off x="1678761" y="4750603"/>
            <a:ext cx="1588" cy="646532"/>
          </a:xfrm>
          <a:prstGeom prst="curvedConnector3">
            <a:avLst>
              <a:gd name="adj1" fmla="val 1900711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弧形接點 18"/>
          <p:cNvCxnSpPr>
            <a:stCxn id="16" idx="7"/>
            <a:endCxn id="17" idx="1"/>
          </p:cNvCxnSpPr>
          <p:nvPr/>
        </p:nvCxnSpPr>
        <p:spPr>
          <a:xfrm rot="5400000" flipH="1" flipV="1">
            <a:off x="2678893" y="4750603"/>
            <a:ext cx="1588" cy="646532"/>
          </a:xfrm>
          <a:prstGeom prst="curvedConnector3">
            <a:avLst>
              <a:gd name="adj1" fmla="val 1900711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弧形接點 19"/>
          <p:cNvCxnSpPr>
            <a:stCxn id="16" idx="3"/>
            <a:endCxn id="15" idx="5"/>
          </p:cNvCxnSpPr>
          <p:nvPr/>
        </p:nvCxnSpPr>
        <p:spPr>
          <a:xfrm rot="5400000">
            <a:off x="1678761" y="5104203"/>
            <a:ext cx="1588" cy="646532"/>
          </a:xfrm>
          <a:prstGeom prst="curvedConnector3">
            <a:avLst>
              <a:gd name="adj1" fmla="val 1900711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弧形接點 20"/>
          <p:cNvCxnSpPr>
            <a:stCxn id="17" idx="3"/>
            <a:endCxn id="16" idx="5"/>
          </p:cNvCxnSpPr>
          <p:nvPr/>
        </p:nvCxnSpPr>
        <p:spPr>
          <a:xfrm rot="5400000">
            <a:off x="2678893" y="5104203"/>
            <a:ext cx="1588" cy="646532"/>
          </a:xfrm>
          <a:prstGeom prst="curvedConnector3">
            <a:avLst>
              <a:gd name="adj1" fmla="val 1900711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7851136" y="578645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u="sng" dirty="0"/>
              <a:t>x</a:t>
            </a:r>
            <a:r>
              <a:rPr lang="en-US" altLang="zh-TW" baseline="-25000" dirty="0"/>
              <a:t>0</a:t>
            </a:r>
            <a:endParaRPr lang="zh-TW" altLang="en-US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PageRank (9/12)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At </a:t>
            </a:r>
            <a:r>
              <a:rPr lang="en-US" altLang="zh-TW" i="1" dirty="0"/>
              <a:t>t </a:t>
            </a:r>
            <a:r>
              <a:rPr lang="en-US" altLang="zh-TW" dirty="0"/>
              <a:t>= 2, the surfing distribution is </a:t>
            </a:r>
            <a:r>
              <a:rPr lang="en-US" altLang="zh-TW" i="1" u="sng" dirty="0"/>
              <a:t>x</a:t>
            </a:r>
            <a:r>
              <a:rPr lang="en-US" altLang="zh-TW" baseline="-25000" dirty="0"/>
              <a:t>2</a:t>
            </a:r>
            <a:r>
              <a:rPr lang="en-US" altLang="zh-TW" dirty="0"/>
              <a:t>=</a:t>
            </a:r>
            <a:r>
              <a:rPr lang="en-US" altLang="zh-TW" i="1" dirty="0"/>
              <a:t>P</a:t>
            </a:r>
            <a:r>
              <a:rPr lang="en-US" altLang="zh-TW" i="1" baseline="30000" dirty="0"/>
              <a:t>T</a:t>
            </a:r>
            <a:r>
              <a:rPr lang="en-US" altLang="zh-TW" i="1" u="sng" dirty="0"/>
              <a:t>x</a:t>
            </a:r>
            <a:r>
              <a:rPr lang="en-US" altLang="zh-TW" baseline="-25000" dirty="0"/>
              <a:t>1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Or </a:t>
            </a:r>
            <a:r>
              <a:rPr lang="en-US" altLang="zh-TW" i="1" u="sng" dirty="0"/>
              <a:t>x</a:t>
            </a:r>
            <a:r>
              <a:rPr lang="en-US" altLang="zh-TW" baseline="-25000" dirty="0"/>
              <a:t>2</a:t>
            </a:r>
            <a:r>
              <a:rPr lang="en-US" altLang="zh-TW" dirty="0"/>
              <a:t>=(</a:t>
            </a:r>
            <a:r>
              <a:rPr lang="en-US" altLang="zh-TW" i="1" dirty="0"/>
              <a:t>P</a:t>
            </a:r>
            <a:r>
              <a:rPr lang="en-US" altLang="zh-TW" i="1" baseline="30000" dirty="0"/>
              <a:t>T</a:t>
            </a:r>
            <a:r>
              <a:rPr lang="en-US" altLang="zh-TW" dirty="0"/>
              <a:t>)</a:t>
            </a:r>
            <a:r>
              <a:rPr lang="en-US" altLang="zh-TW" baseline="30000" dirty="0"/>
              <a:t>2</a:t>
            </a:r>
            <a:r>
              <a:rPr lang="en-US" altLang="zh-TW" i="1" u="sng" dirty="0"/>
              <a:t>x</a:t>
            </a:r>
            <a:r>
              <a:rPr lang="en-US" altLang="zh-TW" baseline="-25000" dirty="0"/>
              <a:t>0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Consequently, </a:t>
            </a:r>
            <a:r>
              <a:rPr lang="en-US" altLang="zh-TW" i="1" u="sng" dirty="0" err="1"/>
              <a:t>x</a:t>
            </a:r>
            <a:r>
              <a:rPr lang="en-US" altLang="zh-TW" i="1" baseline="-25000" dirty="0" err="1"/>
              <a:t>n</a:t>
            </a:r>
            <a:r>
              <a:rPr lang="en-US" altLang="zh-TW" dirty="0"/>
              <a:t>=(</a:t>
            </a:r>
            <a:r>
              <a:rPr lang="en-US" altLang="zh-TW" i="1" dirty="0"/>
              <a:t>P</a:t>
            </a:r>
            <a:r>
              <a:rPr lang="en-US" altLang="zh-TW" i="1" baseline="30000" dirty="0"/>
              <a:t>T</a:t>
            </a:r>
            <a:r>
              <a:rPr lang="en-US" altLang="zh-TW" dirty="0"/>
              <a:t>)</a:t>
            </a:r>
            <a:r>
              <a:rPr lang="en-US" altLang="zh-TW" i="1" baseline="30000" dirty="0"/>
              <a:t>n</a:t>
            </a:r>
            <a:r>
              <a:rPr lang="en-US" altLang="zh-TW" i="1" u="sng" dirty="0"/>
              <a:t>x</a:t>
            </a:r>
            <a:r>
              <a:rPr lang="en-US" altLang="zh-TW" baseline="-25000" dirty="0"/>
              <a:t>0</a:t>
            </a:r>
            <a:r>
              <a:rPr lang="en-US" altLang="zh-TW" dirty="0"/>
              <a:t>.</a:t>
            </a:r>
          </a:p>
          <a:p>
            <a:endParaRPr lang="en-US" altLang="zh-TW" sz="1000" dirty="0"/>
          </a:p>
          <a:p>
            <a:r>
              <a:rPr lang="en-US" altLang="zh-TW" dirty="0"/>
              <a:t>To identify important pages </a:t>
            </a:r>
            <a:r>
              <a:rPr lang="en-US" altLang="zh-TW" sz="1800" dirty="0"/>
              <a:t>(frequently visited pages)</a:t>
            </a:r>
            <a:r>
              <a:rPr lang="en-US" altLang="zh-TW" dirty="0"/>
              <a:t>, </a:t>
            </a:r>
            <a:r>
              <a:rPr lang="en-US" altLang="zh-TW" u="sng" dirty="0"/>
              <a:t>we can continue this stochastic process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A page whose corresponding entry in </a:t>
            </a:r>
            <a:r>
              <a:rPr lang="en-US" altLang="zh-TW" i="1" u="sng" dirty="0" err="1"/>
              <a:t>x</a:t>
            </a:r>
            <a:r>
              <a:rPr lang="en-US" altLang="zh-TW" i="1" baseline="-25000" dirty="0" err="1"/>
              <a:t>n</a:t>
            </a:r>
            <a:r>
              <a:rPr lang="en-US" altLang="zh-TW" dirty="0"/>
              <a:t> are high can be regarded as an important page.</a:t>
            </a:r>
          </a:p>
          <a:p>
            <a:pPr lvl="1"/>
            <a:endParaRPr lang="en-US" altLang="zh-TW" sz="1000" dirty="0"/>
          </a:p>
          <a:p>
            <a:r>
              <a:rPr lang="en-US" altLang="zh-TW" b="1" dirty="0">
                <a:solidFill>
                  <a:srgbClr val="FF0000"/>
                </a:solidFill>
              </a:rPr>
              <a:t>But …  we need to consider two questions …</a:t>
            </a:r>
          </a:p>
          <a:p>
            <a:pPr lvl="1"/>
            <a:r>
              <a:rPr lang="en-US" altLang="zh-TW" dirty="0">
                <a:solidFill>
                  <a:srgbClr val="7030A0"/>
                </a:solidFill>
              </a:rPr>
              <a:t>Will different </a:t>
            </a:r>
            <a:r>
              <a:rPr lang="en-US" altLang="zh-TW" i="1" u="sng" dirty="0">
                <a:solidFill>
                  <a:srgbClr val="7030A0"/>
                </a:solidFill>
              </a:rPr>
              <a:t>x</a:t>
            </a:r>
            <a:r>
              <a:rPr lang="en-US" altLang="zh-TW" i="1" baseline="-25000" dirty="0">
                <a:solidFill>
                  <a:srgbClr val="7030A0"/>
                </a:solidFill>
              </a:rPr>
              <a:t>0</a:t>
            </a:r>
            <a:r>
              <a:rPr lang="en-US" altLang="zh-TW" dirty="0">
                <a:solidFill>
                  <a:srgbClr val="7030A0"/>
                </a:solidFill>
              </a:rPr>
              <a:t> result in different probability vector </a:t>
            </a:r>
            <a:r>
              <a:rPr lang="en-US" altLang="zh-TW" i="1" u="sng" dirty="0" err="1">
                <a:solidFill>
                  <a:srgbClr val="7030A0"/>
                </a:solidFill>
              </a:rPr>
              <a:t>x</a:t>
            </a:r>
            <a:r>
              <a:rPr lang="en-US" altLang="zh-TW" i="1" baseline="-25000" dirty="0" err="1">
                <a:solidFill>
                  <a:srgbClr val="7030A0"/>
                </a:solidFill>
              </a:rPr>
              <a:t>n</a:t>
            </a:r>
            <a:r>
              <a:rPr lang="en-US" altLang="zh-TW" dirty="0">
                <a:solidFill>
                  <a:srgbClr val="7030A0"/>
                </a:solidFill>
              </a:rPr>
              <a:t>.</a:t>
            </a:r>
          </a:p>
          <a:p>
            <a:pPr lvl="1"/>
            <a:r>
              <a:rPr lang="en-US" altLang="zh-TW" dirty="0">
                <a:solidFill>
                  <a:srgbClr val="7030A0"/>
                </a:solidFill>
              </a:rPr>
              <a:t>Which </a:t>
            </a:r>
            <a:r>
              <a:rPr lang="en-US" altLang="zh-TW" i="1" dirty="0">
                <a:solidFill>
                  <a:srgbClr val="7030A0"/>
                </a:solidFill>
              </a:rPr>
              <a:t>n</a:t>
            </a:r>
            <a:r>
              <a:rPr lang="en-US" altLang="zh-TW" dirty="0">
                <a:solidFill>
                  <a:srgbClr val="7030A0"/>
                </a:solidFill>
              </a:rPr>
              <a:t> is the best.</a:t>
            </a:r>
          </a:p>
          <a:p>
            <a:pPr lvl="2"/>
            <a:r>
              <a:rPr lang="en-US" altLang="zh-TW" dirty="0"/>
              <a:t>Or will </a:t>
            </a:r>
            <a:r>
              <a:rPr lang="en-US" altLang="zh-TW" i="1" u="sng" dirty="0" err="1"/>
              <a:t>x</a:t>
            </a:r>
            <a:r>
              <a:rPr lang="en-US" altLang="zh-TW" i="1" baseline="-25000" dirty="0" err="1"/>
              <a:t>n</a:t>
            </a:r>
            <a:r>
              <a:rPr lang="en-US" altLang="zh-TW" dirty="0"/>
              <a:t> converge to a </a:t>
            </a:r>
            <a:r>
              <a:rPr lang="en-US" altLang="zh-TW" sz="2600" b="1" dirty="0"/>
              <a:t>steady-state distribution </a:t>
            </a:r>
            <a:r>
              <a:rPr lang="el-GR" altLang="zh-TW" sz="2600" b="1" i="1" u="sng" dirty="0">
                <a:solidFill>
                  <a:srgbClr val="FF33CC"/>
                </a:solidFill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ACD2-B39B-4FDF-A6E4-76C701D617B9}" type="slidenum">
              <a:rPr lang="en-US" altLang="zh-TW" smtClean="0"/>
              <a:pPr/>
              <a:t>11</a:t>
            </a:fld>
            <a:endParaRPr lang="en-US" altLang="zh-TW" dirty="0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8B4FD6E3-0AB2-4778-A70C-4BA5C9D029CB}"/>
              </a:ext>
            </a:extLst>
          </p:cNvPr>
          <p:cNvSpPr/>
          <p:nvPr/>
        </p:nvSpPr>
        <p:spPr>
          <a:xfrm>
            <a:off x="5180255" y="5648677"/>
            <a:ext cx="3656013" cy="1055457"/>
          </a:xfrm>
          <a:prstGeom prst="wedgeRoundRectCallout">
            <a:avLst>
              <a:gd name="adj1" fmla="val -57230"/>
              <a:gd name="adj2" fmla="val -52154"/>
              <a:gd name="adj3" fmla="val 16667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tx1"/>
                </a:solidFill>
              </a:rPr>
              <a:t>Not going to the detail of the mathematics; but showing an import component of PageRank – </a:t>
            </a:r>
            <a:r>
              <a:rPr lang="en-US" altLang="zh-TW" sz="2400" b="1" i="1" dirty="0">
                <a:solidFill>
                  <a:srgbClr val="FF0000"/>
                </a:solidFill>
              </a:rPr>
              <a:t>teleport</a:t>
            </a:r>
            <a:r>
              <a:rPr lang="en-US" altLang="zh-TW" sz="1400" dirty="0">
                <a:solidFill>
                  <a:schemeClr val="tx1"/>
                </a:solidFill>
              </a:rPr>
              <a:t> that ensures the existing of </a:t>
            </a:r>
            <a:r>
              <a:rPr lang="el-GR" altLang="zh-TW" sz="1400" i="1" u="sng" dirty="0">
                <a:solidFill>
                  <a:srgbClr val="FF33CC"/>
                </a:solidFill>
                <a:latin typeface="Times New Roman" pitchFamily="18" charset="0"/>
                <a:cs typeface="Times New Roman" pitchFamily="18" charset="0"/>
              </a:rPr>
              <a:t>π </a:t>
            </a:r>
            <a:r>
              <a:rPr lang="en-US" altLang="zh-TW" sz="1400" dirty="0">
                <a:solidFill>
                  <a:schemeClr val="tx1"/>
                </a:solidFill>
              </a:rPr>
              <a:t>regardless the setting of </a:t>
            </a:r>
            <a:r>
              <a:rPr lang="en-US" altLang="zh-TW" sz="1400" i="1" u="sng" dirty="0">
                <a:solidFill>
                  <a:srgbClr val="FF33CC"/>
                </a:solidFill>
              </a:rPr>
              <a:t>x</a:t>
            </a:r>
            <a:r>
              <a:rPr lang="en-US" altLang="zh-TW" sz="1400" i="1" baseline="-25000" dirty="0">
                <a:solidFill>
                  <a:srgbClr val="FF33CC"/>
                </a:solidFill>
              </a:rPr>
              <a:t>0</a:t>
            </a:r>
            <a:r>
              <a:rPr lang="en-US" altLang="zh-TW" sz="1400" dirty="0">
                <a:solidFill>
                  <a:schemeClr val="tx1"/>
                </a:solidFill>
              </a:rPr>
              <a:t>.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PageRank (10/12)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To reach </a:t>
            </a:r>
            <a:r>
              <a:rPr lang="el-GR" altLang="zh-TW" i="1" u="sng" dirty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/>
              <a:t>of the web surfing, Page et al. </a:t>
            </a:r>
            <a:r>
              <a:rPr lang="en-US" altLang="zh-TW" sz="1800" dirty="0"/>
              <a:t>(1998)</a:t>
            </a:r>
            <a:r>
              <a:rPr lang="en-US" altLang="zh-TW" dirty="0"/>
              <a:t> suggest </a:t>
            </a:r>
            <a:r>
              <a:rPr lang="en-US" altLang="zh-TW" u="sng" dirty="0"/>
              <a:t>reserving some low probability for jumping to any node in the graph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b="1" i="1" dirty="0">
                <a:solidFill>
                  <a:srgbClr val="C00000"/>
                </a:solidFill>
              </a:rPr>
              <a:t>Teleport </a:t>
            </a:r>
            <a:r>
              <a:rPr lang="en-US" altLang="zh-TW" dirty="0"/>
              <a:t>– a surfer might jump to any node in the web graph by typing an address into the URL bar of his/her browser.</a:t>
            </a:r>
            <a:endParaRPr lang="en-US" altLang="zh-TW" sz="1000" dirty="0"/>
          </a:p>
          <a:p>
            <a:pPr lvl="1"/>
            <a:endParaRPr lang="en-US" altLang="zh-TW" sz="600" dirty="0"/>
          </a:p>
          <a:p>
            <a:r>
              <a:rPr lang="en-US" altLang="zh-TW" dirty="0"/>
              <a:t>The new transition probability matrix </a:t>
            </a:r>
            <a:r>
              <a:rPr lang="en-US" altLang="zh-TW" i="1" dirty="0"/>
              <a:t>P</a:t>
            </a:r>
            <a:r>
              <a:rPr lang="en-US" altLang="zh-TW" dirty="0"/>
              <a:t> then can be defined as follows:</a:t>
            </a:r>
          </a:p>
          <a:p>
            <a:pPr lvl="1"/>
            <a:r>
              <a:rPr lang="en-US" altLang="zh-TW" dirty="0"/>
              <a:t>Let matrix </a:t>
            </a:r>
            <a:r>
              <a:rPr lang="en-US" altLang="zh-TW" i="1" dirty="0"/>
              <a:t>A</a:t>
            </a:r>
            <a:r>
              <a:rPr lang="en-US" altLang="zh-TW" dirty="0"/>
              <a:t> be an </a:t>
            </a:r>
            <a:r>
              <a:rPr lang="en-US" altLang="zh-TW" i="1" dirty="0" err="1"/>
              <a:t>N</a:t>
            </a:r>
            <a:r>
              <a:rPr lang="en-US" altLang="zh-TW" dirty="0" err="1"/>
              <a:t>x</a:t>
            </a:r>
            <a:r>
              <a:rPr lang="en-US" altLang="zh-TW" i="1" dirty="0" err="1"/>
              <a:t>N</a:t>
            </a:r>
            <a:r>
              <a:rPr lang="en-US" altLang="zh-TW" dirty="0"/>
              <a:t> adjacency matrix of the web graph.</a:t>
            </a:r>
          </a:p>
          <a:p>
            <a:pPr lvl="2"/>
            <a:r>
              <a:rPr lang="en-US" altLang="zh-TW" i="1" dirty="0" err="1"/>
              <a:t>A</a:t>
            </a:r>
            <a:r>
              <a:rPr lang="en-US" altLang="zh-TW" i="1" baseline="-25000" dirty="0" err="1"/>
              <a:t>ij</a:t>
            </a:r>
            <a:r>
              <a:rPr lang="en-US" altLang="zh-TW" dirty="0"/>
              <a:t>=1 if there is a hyperlink from page </a:t>
            </a:r>
            <a:r>
              <a:rPr lang="en-US" altLang="zh-TW" i="1" dirty="0" err="1"/>
              <a:t>i</a:t>
            </a:r>
            <a:r>
              <a:rPr lang="en-US" altLang="zh-TW" dirty="0"/>
              <a:t> to page </a:t>
            </a:r>
            <a:r>
              <a:rPr lang="en-US" altLang="zh-TW" i="1" dirty="0"/>
              <a:t>j</a:t>
            </a:r>
            <a:r>
              <a:rPr lang="en-US" altLang="zh-TW" dirty="0"/>
              <a:t>.</a:t>
            </a:r>
            <a:endParaRPr lang="en-US" altLang="zh-TW" sz="800" dirty="0"/>
          </a:p>
          <a:p>
            <a:pPr lvl="1"/>
            <a:r>
              <a:rPr lang="en-US" altLang="zh-TW" dirty="0"/>
              <a:t>Divide each 1 in </a:t>
            </a:r>
            <a:r>
              <a:rPr lang="en-US" altLang="zh-TW" i="1" dirty="0"/>
              <a:t>A</a:t>
            </a:r>
            <a:r>
              <a:rPr lang="en-US" altLang="zh-TW" dirty="0"/>
              <a:t> by the number of 1’s in its row.</a:t>
            </a:r>
            <a:endParaRPr lang="en-US" altLang="zh-TW" sz="800" dirty="0"/>
          </a:p>
          <a:p>
            <a:pPr lvl="1"/>
            <a:r>
              <a:rPr lang="en-US" altLang="zh-TW" dirty="0"/>
              <a:t>Multiply the resulting matrix by 1 – </a:t>
            </a:r>
            <a:r>
              <a:rPr lang="el-GR" altLang="zh-TW" i="1" dirty="0"/>
              <a:t>α</a:t>
            </a:r>
            <a:r>
              <a:rPr lang="en-US" altLang="zh-TW" dirty="0"/>
              <a:t>.</a:t>
            </a:r>
            <a:endParaRPr lang="en-US" altLang="zh-TW" sz="800" dirty="0"/>
          </a:p>
          <a:p>
            <a:pPr lvl="1"/>
            <a:r>
              <a:rPr lang="en-US" altLang="zh-TW" dirty="0"/>
              <a:t>Add </a:t>
            </a:r>
            <a:r>
              <a:rPr lang="el-GR" altLang="zh-TW" dirty="0"/>
              <a:t>α</a:t>
            </a:r>
            <a:r>
              <a:rPr lang="en-US" altLang="zh-TW" dirty="0"/>
              <a:t>/</a:t>
            </a:r>
            <a:r>
              <a:rPr lang="en-US" altLang="zh-TW" i="1" dirty="0"/>
              <a:t>N</a:t>
            </a:r>
            <a:r>
              <a:rPr lang="en-US" altLang="zh-TW" dirty="0"/>
              <a:t> to every entry of the resulting matrix to obtain </a:t>
            </a:r>
            <a:r>
              <a:rPr lang="en-US" altLang="zh-TW" i="1" dirty="0"/>
              <a:t>P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ACD2-B39B-4FDF-A6E4-76C701D617B9}" type="slidenum">
              <a:rPr lang="en-US" altLang="zh-TW" smtClean="0"/>
              <a:pPr/>
              <a:t>12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PageRank (11/12)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0060" y="1794143"/>
            <a:ext cx="8229600" cy="4302125"/>
          </a:xfrm>
        </p:spPr>
        <p:txBody>
          <a:bodyPr/>
          <a:lstStyle/>
          <a:p>
            <a:r>
              <a:rPr lang="en-US" altLang="zh-TW" dirty="0"/>
              <a:t>Example: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ACD2-B39B-4FDF-A6E4-76C701D617B9}" type="slidenum">
              <a:rPr lang="en-US" altLang="zh-TW" smtClean="0"/>
              <a:pPr/>
              <a:t>13</a:t>
            </a:fld>
            <a:endParaRPr lang="en-US" altLang="zh-TW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036190"/>
              </p:ext>
            </p:extLst>
          </p:nvPr>
        </p:nvGraphicFramePr>
        <p:xfrm>
          <a:off x="4095769" y="2196852"/>
          <a:ext cx="1262049" cy="9604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0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1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橢圓 5"/>
          <p:cNvSpPr/>
          <p:nvPr/>
        </p:nvSpPr>
        <p:spPr>
          <a:xfrm>
            <a:off x="809621" y="2339728"/>
            <a:ext cx="642942" cy="642942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1738315" y="2339728"/>
            <a:ext cx="642942" cy="642942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2667009" y="2339728"/>
            <a:ext cx="642942" cy="642942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9" name="弧形接點 8"/>
          <p:cNvCxnSpPr>
            <a:stCxn id="6" idx="7"/>
            <a:endCxn id="7" idx="1"/>
          </p:cNvCxnSpPr>
          <p:nvPr/>
        </p:nvCxnSpPr>
        <p:spPr>
          <a:xfrm rot="5400000" flipH="1" flipV="1">
            <a:off x="1595439" y="2196852"/>
            <a:ext cx="1588" cy="474066"/>
          </a:xfrm>
          <a:prstGeom prst="curvedConnector3">
            <a:avLst>
              <a:gd name="adj1" fmla="val 10011590"/>
            </a:avLst>
          </a:prstGeom>
          <a:ln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弧形接點 9"/>
          <p:cNvCxnSpPr>
            <a:stCxn id="7" idx="7"/>
            <a:endCxn id="8" idx="1"/>
          </p:cNvCxnSpPr>
          <p:nvPr/>
        </p:nvCxnSpPr>
        <p:spPr>
          <a:xfrm rot="5400000" flipH="1" flipV="1">
            <a:off x="2524133" y="2196852"/>
            <a:ext cx="1588" cy="474066"/>
          </a:xfrm>
          <a:prstGeom prst="curvedConnector3">
            <a:avLst>
              <a:gd name="adj1" fmla="val 8292698"/>
            </a:avLst>
          </a:prstGeom>
          <a:ln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弧形接點 10"/>
          <p:cNvCxnSpPr>
            <a:stCxn id="7" idx="3"/>
            <a:endCxn id="6" idx="5"/>
          </p:cNvCxnSpPr>
          <p:nvPr/>
        </p:nvCxnSpPr>
        <p:spPr>
          <a:xfrm rot="5400000">
            <a:off x="1595439" y="2651480"/>
            <a:ext cx="1588" cy="474066"/>
          </a:xfrm>
          <a:prstGeom prst="curvedConnector3">
            <a:avLst>
              <a:gd name="adj1" fmla="val 15168141"/>
            </a:avLst>
          </a:prstGeom>
          <a:ln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572000" y="310145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A</a:t>
            </a:r>
            <a:endParaRPr lang="zh-TW" altLang="en-US" i="1" dirty="0"/>
          </a:p>
        </p:txBody>
      </p:sp>
      <p:cxnSp>
        <p:nvCxnSpPr>
          <p:cNvPr id="16" name="弧形接點 15"/>
          <p:cNvCxnSpPr>
            <a:stCxn id="7" idx="5"/>
            <a:endCxn id="8" idx="3"/>
          </p:cNvCxnSpPr>
          <p:nvPr/>
        </p:nvCxnSpPr>
        <p:spPr>
          <a:xfrm rot="16200000" flipH="1">
            <a:off x="2524133" y="2651480"/>
            <a:ext cx="1588" cy="474066"/>
          </a:xfrm>
          <a:prstGeom prst="curvedConnector3">
            <a:avLst>
              <a:gd name="adj1" fmla="val 14308758"/>
            </a:avLst>
          </a:prstGeom>
          <a:ln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537754"/>
              </p:ext>
            </p:extLst>
          </p:nvPr>
        </p:nvGraphicFramePr>
        <p:xfrm>
          <a:off x="4071934" y="3754455"/>
          <a:ext cx="1262049" cy="9604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0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1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4" name="直線單箭頭接點 23"/>
          <p:cNvCxnSpPr/>
          <p:nvPr/>
        </p:nvCxnSpPr>
        <p:spPr>
          <a:xfrm rot="5400000">
            <a:off x="4536281" y="3536157"/>
            <a:ext cx="357190" cy="15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3286116" y="405829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(1-0.5)</a:t>
            </a:r>
            <a:endParaRPr lang="zh-TW" altLang="en-US" dirty="0"/>
          </a:p>
        </p:txBody>
      </p:sp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213492"/>
              </p:ext>
            </p:extLst>
          </p:nvPr>
        </p:nvGraphicFramePr>
        <p:xfrm>
          <a:off x="1809753" y="3754455"/>
          <a:ext cx="1262049" cy="9604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0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1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1/3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1/3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1/3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1/3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1/3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1/3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1/3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1/3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1/3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文字方塊 27"/>
          <p:cNvSpPr txBox="1"/>
          <p:nvPr/>
        </p:nvSpPr>
        <p:spPr>
          <a:xfrm>
            <a:off x="1357290" y="40598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0.5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3114482" y="405829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3346248" y="491874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</a:t>
            </a:r>
            <a:endParaRPr lang="zh-TW" altLang="en-US" i="1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374006" y="3229434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Let </a:t>
            </a:r>
            <a:r>
              <a:rPr lang="el-GR" altLang="zh-TW" dirty="0"/>
              <a:t>α</a:t>
            </a:r>
            <a:r>
              <a:rPr lang="en-US" altLang="zh-TW" dirty="0"/>
              <a:t>=0.5</a:t>
            </a:r>
            <a:endParaRPr lang="zh-TW" altLang="en-US" dirty="0"/>
          </a:p>
        </p:txBody>
      </p:sp>
      <p:sp>
        <p:nvSpPr>
          <p:cNvPr id="36" name="向下箭號 35"/>
          <p:cNvSpPr/>
          <p:nvPr/>
        </p:nvSpPr>
        <p:spPr>
          <a:xfrm>
            <a:off x="3374402" y="5255894"/>
            <a:ext cx="214314" cy="21431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066493"/>
              </p:ext>
            </p:extLst>
          </p:nvPr>
        </p:nvGraphicFramePr>
        <p:xfrm>
          <a:off x="2643174" y="5581349"/>
          <a:ext cx="1643076" cy="9604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1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2/3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5/12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5/12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2/3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物件 41"/>
              <p:cNvSpPr txBox="1"/>
              <p:nvPr/>
            </p:nvSpPr>
            <p:spPr bwMode="auto">
              <a:xfrm>
                <a:off x="6581182" y="2814634"/>
                <a:ext cx="1467652" cy="614366"/>
              </a:xfrm>
              <a:prstGeom prst="rect">
                <a:avLst/>
              </a:prstGeom>
              <a:noFill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zh-TW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物件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81182" y="2814634"/>
                <a:ext cx="1467652" cy="614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94" name="Object 2"/>
              <p:cNvSpPr txBox="1"/>
              <p:nvPr/>
            </p:nvSpPr>
            <p:spPr bwMode="auto">
              <a:xfrm>
                <a:off x="5938240" y="3814766"/>
                <a:ext cx="2871806" cy="606030"/>
              </a:xfrm>
              <a:prstGeom prst="rect">
                <a:avLst/>
              </a:prstGeom>
              <a:noFill/>
              <a:extLst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zh-TW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TW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TW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zh-TW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zh-TW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TW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𝑎𝑑𝑗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ctrlPr>
                                    <a:rPr lang="zh-TW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zh-TW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bar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zh-TW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</m:fName>
                                <m:e>
                                  <m:r>
                                    <a:rPr lang="zh-TW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9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8240" y="3814766"/>
                <a:ext cx="2871806" cy="606030"/>
              </a:xfrm>
              <a:prstGeom prst="rect">
                <a:avLst/>
              </a:prstGeom>
              <a:blipFill>
                <a:blip r:embed="rId3"/>
                <a:stretch>
                  <a:fillRect t="-110101" r="-14437" b="-151515"/>
                </a:stretch>
              </a:blipFill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接點 37"/>
          <p:cNvCxnSpPr/>
          <p:nvPr/>
        </p:nvCxnSpPr>
        <p:spPr>
          <a:xfrm rot="16200000" flipV="1">
            <a:off x="3188647" y="4282791"/>
            <a:ext cx="5072074" cy="193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857224" y="3571876"/>
            <a:ext cx="4643470" cy="135732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1765D33-338F-47A1-8F89-50BC4021C936}"/>
              </a:ext>
            </a:extLst>
          </p:cNvPr>
          <p:cNvSpPr/>
          <p:nvPr/>
        </p:nvSpPr>
        <p:spPr>
          <a:xfrm>
            <a:off x="6046081" y="4603561"/>
            <a:ext cx="2769978" cy="738664"/>
          </a:xfrm>
          <a:prstGeom prst="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dirty="0"/>
              <a:t>The equation shown in the PageRank paper; and </a:t>
            </a:r>
            <a:r>
              <a:rPr lang="el-GR" altLang="zh-TW" sz="1400" b="1" i="1" dirty="0">
                <a:solidFill>
                  <a:srgbClr val="FF0000"/>
                </a:solidFill>
              </a:rPr>
              <a:t>α</a:t>
            </a:r>
            <a:r>
              <a:rPr lang="en-US" altLang="zh-TW" sz="1400" dirty="0"/>
              <a:t> is suggested in the interval [0.1, 0.2].</a:t>
            </a: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51294790-7C2D-4330-963B-1F6BD6E086F2}"/>
              </a:ext>
            </a:extLst>
          </p:cNvPr>
          <p:cNvSpPr/>
          <p:nvPr/>
        </p:nvSpPr>
        <p:spPr>
          <a:xfrm>
            <a:off x="7179103" y="3372547"/>
            <a:ext cx="255159" cy="33386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29" grpId="0"/>
      <p:bldP spid="33" grpId="0"/>
      <p:bldP spid="35" grpId="0"/>
      <p:bldP spid="36" grpId="0" animBg="1"/>
      <p:bldP spid="42" grpId="0"/>
      <p:bldP spid="8194" grpId="0"/>
      <p:bldP spid="51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PageRank (12/12)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Example: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Let </a:t>
            </a:r>
            <a:r>
              <a:rPr lang="en-US" altLang="zh-TW" i="1" u="sng" dirty="0"/>
              <a:t>x</a:t>
            </a:r>
            <a:r>
              <a:rPr lang="en-US" altLang="zh-TW" baseline="-25000" dirty="0"/>
              <a:t>0</a:t>
            </a:r>
            <a:r>
              <a:rPr lang="en-US" altLang="zh-TW" dirty="0"/>
              <a:t> = (1 0 0)</a:t>
            </a:r>
            <a:r>
              <a:rPr lang="en-US" altLang="zh-TW" i="1" baseline="30000" dirty="0"/>
              <a:t>T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Image that the surfing starts in page 1.</a:t>
            </a:r>
          </a:p>
          <a:p>
            <a:pPr lvl="1"/>
            <a:r>
              <a:rPr lang="en-US" altLang="zh-TW" dirty="0"/>
              <a:t>Note that </a:t>
            </a:r>
            <a:r>
              <a:rPr lang="el-GR" altLang="zh-TW" i="1" u="sng" dirty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l-GR" altLang="zh-TW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/>
              <a:t>will be independent of the initial distribution </a:t>
            </a:r>
            <a:r>
              <a:rPr lang="en-US" altLang="zh-TW" i="1" u="sng" dirty="0"/>
              <a:t>x</a:t>
            </a:r>
            <a:r>
              <a:rPr lang="en-US" altLang="zh-TW" baseline="-25000" dirty="0"/>
              <a:t>0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ACD2-B39B-4FDF-A6E4-76C701D617B9}" type="slidenum">
              <a:rPr lang="en-US" altLang="zh-TW" smtClean="0"/>
              <a:pPr/>
              <a:t>14</a:t>
            </a:fld>
            <a:endParaRPr lang="en-US" altLang="zh-TW"/>
          </a:p>
        </p:txBody>
      </p:sp>
      <p:sp>
        <p:nvSpPr>
          <p:cNvPr id="5" name="橢圓 4"/>
          <p:cNvSpPr/>
          <p:nvPr/>
        </p:nvSpPr>
        <p:spPr>
          <a:xfrm>
            <a:off x="809621" y="2339728"/>
            <a:ext cx="642942" cy="642942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1738315" y="2339728"/>
            <a:ext cx="642942" cy="642942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2667009" y="2339728"/>
            <a:ext cx="642942" cy="642942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弧形接點 7"/>
          <p:cNvCxnSpPr>
            <a:stCxn id="5" idx="7"/>
            <a:endCxn id="6" idx="1"/>
          </p:cNvCxnSpPr>
          <p:nvPr/>
        </p:nvCxnSpPr>
        <p:spPr>
          <a:xfrm rot="5400000" flipH="1" flipV="1">
            <a:off x="1595439" y="2196852"/>
            <a:ext cx="1588" cy="474066"/>
          </a:xfrm>
          <a:prstGeom prst="curvedConnector3">
            <a:avLst>
              <a:gd name="adj1" fmla="val 10011590"/>
            </a:avLst>
          </a:prstGeom>
          <a:ln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弧形接點 8"/>
          <p:cNvCxnSpPr>
            <a:stCxn id="6" idx="7"/>
            <a:endCxn id="7" idx="1"/>
          </p:cNvCxnSpPr>
          <p:nvPr/>
        </p:nvCxnSpPr>
        <p:spPr>
          <a:xfrm rot="5400000" flipH="1" flipV="1">
            <a:off x="2524133" y="2196852"/>
            <a:ext cx="1588" cy="474066"/>
          </a:xfrm>
          <a:prstGeom prst="curvedConnector3">
            <a:avLst>
              <a:gd name="adj1" fmla="val 8292698"/>
            </a:avLst>
          </a:prstGeom>
          <a:ln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弧形接點 9"/>
          <p:cNvCxnSpPr>
            <a:stCxn id="6" idx="3"/>
            <a:endCxn id="5" idx="5"/>
          </p:cNvCxnSpPr>
          <p:nvPr/>
        </p:nvCxnSpPr>
        <p:spPr>
          <a:xfrm rot="5400000">
            <a:off x="1595439" y="2651480"/>
            <a:ext cx="1588" cy="474066"/>
          </a:xfrm>
          <a:prstGeom prst="curvedConnector3">
            <a:avLst>
              <a:gd name="adj1" fmla="val 15168141"/>
            </a:avLst>
          </a:prstGeom>
          <a:ln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弧形接點 10"/>
          <p:cNvCxnSpPr>
            <a:stCxn id="6" idx="5"/>
            <a:endCxn id="7" idx="3"/>
          </p:cNvCxnSpPr>
          <p:nvPr/>
        </p:nvCxnSpPr>
        <p:spPr>
          <a:xfrm rot="16200000" flipH="1">
            <a:off x="2524133" y="2651480"/>
            <a:ext cx="1588" cy="474066"/>
          </a:xfrm>
          <a:prstGeom prst="curvedConnector3">
            <a:avLst>
              <a:gd name="adj1" fmla="val 14308758"/>
            </a:avLst>
          </a:prstGeom>
          <a:ln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45781"/>
              </p:ext>
            </p:extLst>
          </p:nvPr>
        </p:nvGraphicFramePr>
        <p:xfrm>
          <a:off x="4071934" y="2214554"/>
          <a:ext cx="1643076" cy="9604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1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2/3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5/12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5/12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2/3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向右箭號 12"/>
          <p:cNvSpPr/>
          <p:nvPr/>
        </p:nvSpPr>
        <p:spPr>
          <a:xfrm>
            <a:off x="3500430" y="2500306"/>
            <a:ext cx="357190" cy="35719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719040" y="317374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</a:t>
            </a:r>
            <a:endParaRPr lang="zh-TW" altLang="en-US" i="1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4675" y="4502262"/>
            <a:ext cx="2714644" cy="1896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橢圓 15"/>
          <p:cNvSpPr/>
          <p:nvPr/>
        </p:nvSpPr>
        <p:spPr>
          <a:xfrm>
            <a:off x="2973236" y="5960442"/>
            <a:ext cx="2857520" cy="42862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 Time (1/5)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Data:</a:t>
            </a:r>
            <a:r>
              <a:rPr lang="zh-TW" altLang="en-US" sz="2800" dirty="0"/>
              <a:t> </a:t>
            </a:r>
            <a:r>
              <a:rPr lang="en-US" altLang="zh-TW" sz="2800" dirty="0" err="1"/>
              <a:t>scikit</a:t>
            </a:r>
            <a:r>
              <a:rPr lang="en-US" altLang="zh-TW" sz="2800" dirty="0"/>
              <a:t>-network</a:t>
            </a:r>
            <a:r>
              <a:rPr lang="zh-TW" altLang="en-US" sz="2800" dirty="0"/>
              <a:t> </a:t>
            </a:r>
            <a:r>
              <a:rPr lang="en-US" altLang="zh-TW" sz="2800" dirty="0"/>
              <a:t>– </a:t>
            </a:r>
            <a:r>
              <a:rPr lang="en-US" altLang="zh-TW" sz="4000" b="1" i="1" dirty="0">
                <a:latin typeface="Brush Script MT" panose="03060802040406070304" pitchFamily="66" charset="0"/>
              </a:rPr>
              <a:t>Les </a:t>
            </a:r>
            <a:r>
              <a:rPr lang="en-US" altLang="zh-TW" sz="4000" b="1" i="1" dirty="0" err="1">
                <a:latin typeface="Brush Script MT" panose="03060802040406070304" pitchFamily="66" charset="0"/>
              </a:rPr>
              <a:t>Miserables</a:t>
            </a:r>
            <a:endParaRPr lang="en-US" altLang="zh-TW" sz="2800" b="1" i="1" dirty="0">
              <a:latin typeface="Brush Script MT" panose="03060802040406070304" pitchFamily="66" charset="0"/>
            </a:endParaRPr>
          </a:p>
          <a:p>
            <a:pPr lvl="1"/>
            <a:r>
              <a:rPr lang="en-US" altLang="zh-TW" sz="2400" dirty="0"/>
              <a:t>You need to install </a:t>
            </a:r>
            <a:r>
              <a:rPr lang="en-US" altLang="zh-TW" sz="2400" dirty="0" err="1"/>
              <a:t>scikit</a:t>
            </a:r>
            <a:r>
              <a:rPr lang="en-US" altLang="zh-TW" sz="2400" dirty="0"/>
              <a:t>-network in your environment</a:t>
            </a:r>
          </a:p>
          <a:p>
            <a:pPr lvl="1"/>
            <a:r>
              <a:rPr lang="en-US" altLang="zh-TW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altLang="zh-TW" sz="2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scikit</a:t>
            </a:r>
            <a:r>
              <a:rPr lang="en-US" altLang="zh-TW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-network</a:t>
            </a:r>
          </a:p>
          <a:p>
            <a:pPr lvl="2"/>
            <a:endParaRPr lang="en-US" altLang="zh-TW" sz="2200" dirty="0"/>
          </a:p>
          <a:p>
            <a:pPr lvl="1"/>
            <a:r>
              <a:rPr lang="en-US" altLang="zh-TW" sz="2400" dirty="0"/>
              <a:t>Built-in dataset</a:t>
            </a:r>
          </a:p>
          <a:p>
            <a:pPr lvl="1"/>
            <a:r>
              <a:rPr lang="en-US" altLang="zh-TW" sz="2400" dirty="0"/>
              <a:t>77</a:t>
            </a:r>
            <a:r>
              <a:rPr lang="zh-TW" altLang="en-US" sz="2400" dirty="0"/>
              <a:t> </a:t>
            </a:r>
            <a:r>
              <a:rPr lang="en-US" altLang="zh-TW" sz="2400" dirty="0"/>
              <a:t>nodes </a:t>
            </a:r>
            <a:r>
              <a:rPr lang="en-US" altLang="zh-TW" sz="1600" dirty="0"/>
              <a:t>(characters)</a:t>
            </a:r>
            <a:endParaRPr lang="en-US" altLang="zh-TW" sz="2400" dirty="0"/>
          </a:p>
          <a:p>
            <a:pPr lvl="1"/>
            <a:r>
              <a:rPr lang="en-US" altLang="zh-TW" sz="2400" dirty="0"/>
              <a:t>508</a:t>
            </a:r>
            <a:r>
              <a:rPr lang="zh-TW" altLang="en-US" sz="2400" dirty="0"/>
              <a:t> </a:t>
            </a:r>
            <a:r>
              <a:rPr lang="en-US" altLang="zh-TW" sz="2400" dirty="0"/>
              <a:t>weighted links</a:t>
            </a:r>
          </a:p>
          <a:p>
            <a:pPr lvl="2"/>
            <a:r>
              <a:rPr lang="en-US" altLang="zh-TW" sz="2000" dirty="0"/>
              <a:t>Weight: # of scene co-occurrences </a:t>
            </a:r>
          </a:p>
          <a:p>
            <a:pPr lvl="1"/>
            <a:endParaRPr lang="en-US" altLang="zh-TW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CCBF-9634-4B16-8328-EB4F6FA952DF}" type="slidenum">
              <a:rPr lang="zh-TW" altLang="en-US" smtClean="0"/>
              <a:pPr/>
              <a:t>15</a:t>
            </a:fld>
            <a:endParaRPr lang="zh-TW" altLang="en-US"/>
          </a:p>
        </p:txBody>
      </p:sp>
      <p:pic>
        <p:nvPicPr>
          <p:cNvPr id="1026" name="Picture 2" descr="悲慘世界(音樂劇) - 維基百科，自由的百科全書">
            <a:extLst>
              <a:ext uri="{FF2B5EF4-FFF2-40B4-BE49-F238E27FC236}">
                <a16:creationId xmlns:a16="http://schemas.microsoft.com/office/drawing/2014/main" id="{074948C4-8853-4131-807D-C46D368A1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778" y="3429000"/>
            <a:ext cx="2806585" cy="239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879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6AF00-01FA-47BB-B417-5B03B3D66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 Time (2/5)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B75C74-AE4F-42B1-99AF-7BAFC9CA4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279B877-BC1C-443E-8FB5-D19C8D80B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1858294"/>
            <a:ext cx="6000447" cy="19701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6B4602-1068-4134-A277-0F0E4F47D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9" y="3969297"/>
            <a:ext cx="5119479" cy="2602099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1245498-0AE0-41D0-BC72-B5FC755A1E6B}"/>
              </a:ext>
            </a:extLst>
          </p:cNvPr>
          <p:cNvCxnSpPr/>
          <p:nvPr/>
        </p:nvCxnSpPr>
        <p:spPr>
          <a:xfrm>
            <a:off x="1909187" y="3346101"/>
            <a:ext cx="10751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4B76F6E-E502-4C2E-84BB-A460DECCE42C}"/>
              </a:ext>
            </a:extLst>
          </p:cNvPr>
          <p:cNvCxnSpPr/>
          <p:nvPr/>
        </p:nvCxnSpPr>
        <p:spPr>
          <a:xfrm>
            <a:off x="1909186" y="5086141"/>
            <a:ext cx="10751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語音泡泡: 矩形 9">
            <a:extLst>
              <a:ext uri="{FF2B5EF4-FFF2-40B4-BE49-F238E27FC236}">
                <a16:creationId xmlns:a16="http://schemas.microsoft.com/office/drawing/2014/main" id="{0119E560-11EA-4878-A91D-513D386B17C9}"/>
              </a:ext>
            </a:extLst>
          </p:cNvPr>
          <p:cNvSpPr/>
          <p:nvPr/>
        </p:nvSpPr>
        <p:spPr>
          <a:xfrm>
            <a:off x="6189785" y="4371034"/>
            <a:ext cx="2260879" cy="1135464"/>
          </a:xfrm>
          <a:prstGeom prst="wedgeRectCallout">
            <a:avLst>
              <a:gd name="adj1" fmla="val -110166"/>
              <a:gd name="adj2" fmla="val -10226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77 characters by 77 characters matrix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883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5685B1-6C24-4CBF-A461-7D9BD049F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 Time (3/5)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265F5D-E1DB-41ED-BE84-263C547BC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FADB76F-30EC-4058-9FD0-D01B5FB05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76" y="1897128"/>
            <a:ext cx="7984013" cy="20820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34E0904-A9ED-4FA5-A7EB-D45971795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656" y="3713004"/>
            <a:ext cx="3937951" cy="30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85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B61A2-E376-4594-AE61-CDB309DB1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 Time (4/5)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A044FD-3498-4AB6-8088-EBEF97B92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63" y="1869676"/>
            <a:ext cx="7687078" cy="4552902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C211AD5C-47E3-4819-BAF3-D27319DC5357}"/>
              </a:ext>
            </a:extLst>
          </p:cNvPr>
          <p:cNvCxnSpPr>
            <a:cxnSpLocks/>
          </p:cNvCxnSpPr>
          <p:nvPr/>
        </p:nvCxnSpPr>
        <p:spPr>
          <a:xfrm>
            <a:off x="4826979" y="2137158"/>
            <a:ext cx="8829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9563627-8B7E-45B4-AE3B-63DEFCC50003}"/>
              </a:ext>
            </a:extLst>
          </p:cNvPr>
          <p:cNvCxnSpPr>
            <a:cxnSpLocks/>
          </p:cNvCxnSpPr>
          <p:nvPr/>
        </p:nvCxnSpPr>
        <p:spPr>
          <a:xfrm>
            <a:off x="5151454" y="3116035"/>
            <a:ext cx="12845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146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40DCF7-62B7-4C43-9D35-DACD22768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 Time (5/5)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0E9DD1C-F0E9-4044-886F-51168EFB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845734"/>
            <a:ext cx="8135581" cy="8271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D80D0B1-F515-4E6F-868E-0CE8DE37F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3146482"/>
            <a:ext cx="4854359" cy="34312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5273A1B-D7D9-4F74-A631-A949F243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781" y="2672862"/>
            <a:ext cx="2490260" cy="4059858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6527EA7-AC7B-47B0-AEF3-AA2E7FBDED6A}"/>
              </a:ext>
            </a:extLst>
          </p:cNvPr>
          <p:cNvCxnSpPr/>
          <p:nvPr/>
        </p:nvCxnSpPr>
        <p:spPr>
          <a:xfrm>
            <a:off x="6822831" y="2321169"/>
            <a:ext cx="19393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070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DF0-668B-41A9-B66A-C881DD746370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Preface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Text information nowadays are usually with </a:t>
            </a:r>
            <a:r>
              <a:rPr lang="en-US" altLang="zh-TW" b="1" dirty="0">
                <a:solidFill>
                  <a:srgbClr val="FF0000"/>
                </a:solidFill>
              </a:rPr>
              <a:t>links</a:t>
            </a:r>
            <a:r>
              <a:rPr lang="en-US" altLang="zh-TW" dirty="0"/>
              <a:t> that convey useful information.</a:t>
            </a:r>
          </a:p>
          <a:p>
            <a:pPr lvl="1"/>
            <a:r>
              <a:rPr lang="en-US" altLang="zh-TW" dirty="0"/>
              <a:t>Hyperlinks of wiki pages</a:t>
            </a:r>
          </a:p>
          <a:p>
            <a:pPr lvl="1"/>
            <a:r>
              <a:rPr lang="en-US" altLang="zh-TW" dirty="0"/>
              <a:t>Hash tags that refer to a certain event of concept</a:t>
            </a:r>
          </a:p>
          <a:p>
            <a:pPr lvl="3"/>
            <a:endParaRPr lang="en-US" altLang="zh-TW" sz="900" dirty="0"/>
          </a:p>
          <a:p>
            <a:r>
              <a:rPr lang="en-US" altLang="zh-TW" b="1" dirty="0">
                <a:solidFill>
                  <a:srgbClr val="0070C0"/>
                </a:solidFill>
              </a:rPr>
              <a:t>Link structure </a:t>
            </a:r>
            <a:r>
              <a:rPr lang="en-US" altLang="zh-TW" dirty="0"/>
              <a:t>is thus worthwhile investigating!!</a:t>
            </a:r>
          </a:p>
          <a:p>
            <a:pPr lvl="2"/>
            <a:endParaRPr lang="en-US" altLang="zh-TW" sz="1100" dirty="0"/>
          </a:p>
          <a:p>
            <a:r>
              <a:rPr lang="en-US" altLang="zh-TW" dirty="0"/>
              <a:t>Here, we talk about </a:t>
            </a:r>
            <a:r>
              <a:rPr lang="en-US" altLang="zh-TW" b="1" dirty="0">
                <a:solidFill>
                  <a:srgbClr val="FF0000"/>
                </a:solidFill>
              </a:rPr>
              <a:t>link analysis</a:t>
            </a:r>
            <a:r>
              <a:rPr lang="en-US" altLang="zh-TW" dirty="0"/>
              <a:t>. We especially focus on two subjects:</a:t>
            </a:r>
          </a:p>
          <a:p>
            <a:pPr lvl="1"/>
            <a:r>
              <a:rPr lang="en-US" altLang="zh-TW" b="1" i="1" dirty="0">
                <a:solidFill>
                  <a:srgbClr val="C00000"/>
                </a:solidFill>
              </a:rPr>
              <a:t>Node Ranking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/>
              <a:t>analyze the link structure to identify important nodes</a:t>
            </a:r>
            <a:r>
              <a:rPr lang="zh-TW" altLang="en-US" dirty="0"/>
              <a:t> </a:t>
            </a:r>
            <a:r>
              <a:rPr lang="en-US" altLang="zh-TW" dirty="0"/>
              <a:t>in a network.</a:t>
            </a:r>
          </a:p>
          <a:p>
            <a:pPr lvl="2"/>
            <a:r>
              <a:rPr lang="en-US" altLang="zh-TW" dirty="0"/>
              <a:t>Widely used by search engines to identify important pages.</a:t>
            </a:r>
          </a:p>
          <a:p>
            <a:pPr lvl="1"/>
            <a:r>
              <a:rPr lang="en-US" altLang="zh-TW" b="1" i="1" dirty="0">
                <a:solidFill>
                  <a:srgbClr val="C00000"/>
                </a:solidFill>
              </a:rPr>
              <a:t>Community Detection</a:t>
            </a:r>
            <a:r>
              <a:rPr lang="en-US" altLang="zh-TW" dirty="0">
                <a:solidFill>
                  <a:schemeClr val="tx1"/>
                </a:solidFill>
              </a:rPr>
              <a:t>: identify sub-networks, each consists of nodes close to each other.</a:t>
            </a:r>
          </a:p>
          <a:p>
            <a:pPr lvl="2"/>
            <a:r>
              <a:rPr lang="en-US" altLang="zh-TW" dirty="0"/>
              <a:t>Is a clustering problem!!</a:t>
            </a:r>
          </a:p>
          <a:p>
            <a:pPr lvl="2"/>
            <a:r>
              <a:rPr lang="en-US" altLang="zh-TW" dirty="0"/>
              <a:t>Has marketing function that discovers groups of intimate users in a social network. </a:t>
            </a:r>
            <a:endParaRPr lang="en-US" altLang="zh-TW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224F41-A916-4ED1-BEE8-46A0ADC65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How to Create My Own Network?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E6E4EF-D5C4-402D-88FA-6EBCE9A97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677946" cy="4023360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Networks are depicted by adjacency matrices</a:t>
            </a:r>
          </a:p>
          <a:p>
            <a:pPr lvl="1"/>
            <a:r>
              <a:rPr lang="en-US" altLang="zh-TW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sknetwork.utils.edgelist2adjacency()</a:t>
            </a:r>
            <a:r>
              <a:rPr lang="en-US" altLang="zh-TW" sz="2400" dirty="0"/>
              <a:t>helps you construct your adjacent matrix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4049FE-46F2-4806-A9EF-9DC921DB4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3036121"/>
            <a:ext cx="7573349" cy="159354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B8B5873-3946-41A0-AA98-0118A06FB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58" y="4700001"/>
            <a:ext cx="2488124" cy="2029541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97774F6-6473-466E-833F-823B1798F02D}"/>
              </a:ext>
            </a:extLst>
          </p:cNvPr>
          <p:cNvCxnSpPr/>
          <p:nvPr/>
        </p:nvCxnSpPr>
        <p:spPr>
          <a:xfrm>
            <a:off x="1828801" y="3975366"/>
            <a:ext cx="63505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0AD7B4E-A70F-4340-9E50-655437758B15}"/>
              </a:ext>
            </a:extLst>
          </p:cNvPr>
          <p:cNvCxnSpPr>
            <a:cxnSpLocks/>
          </p:cNvCxnSpPr>
          <p:nvPr/>
        </p:nvCxnSpPr>
        <p:spPr>
          <a:xfrm>
            <a:off x="1828801" y="4469410"/>
            <a:ext cx="5154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15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C25F0-6A23-45FC-A2FA-753C755FC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Community Detection </a:t>
            </a:r>
            <a:r>
              <a:rPr lang="en-US" altLang="zh-TW" dirty="0"/>
              <a:t>(1/4)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8AE2B7-0BC1-4B81-B487-FDA233838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many friends do you have on Facebook?</a:t>
            </a:r>
          </a:p>
          <a:p>
            <a:pPr lvl="1"/>
            <a:r>
              <a:rPr lang="en-US" altLang="zh-TW" dirty="0"/>
              <a:t>Different groups of friends in your social media.</a:t>
            </a:r>
          </a:p>
          <a:p>
            <a:pPr lvl="2"/>
            <a:r>
              <a:rPr lang="en-US" altLang="zh-TW" dirty="0"/>
              <a:t>High school classmates, family, co-workers …</a:t>
            </a:r>
          </a:p>
          <a:p>
            <a:pPr lvl="1"/>
            <a:r>
              <a:rPr lang="en-US" altLang="zh-TW" dirty="0"/>
              <a:t>Each group has its own purpose.</a:t>
            </a:r>
          </a:p>
          <a:p>
            <a:pPr lvl="1"/>
            <a:r>
              <a:rPr lang="en-US" altLang="zh-TW" b="1" dirty="0"/>
              <a:t>The connections within each groups are dense</a:t>
            </a:r>
            <a:r>
              <a:rPr lang="en-US" altLang="zh-TW" dirty="0"/>
              <a:t>.</a:t>
            </a:r>
          </a:p>
          <a:p>
            <a:pPr lvl="3"/>
            <a:endParaRPr lang="en-US" altLang="zh-TW" sz="800" dirty="0"/>
          </a:p>
          <a:p>
            <a:r>
              <a:rPr lang="en-US" altLang="zh-TW" b="1" dirty="0">
                <a:solidFill>
                  <a:srgbClr val="FF33CC"/>
                </a:solidFill>
              </a:rPr>
              <a:t>Implicit </a:t>
            </a:r>
            <a:r>
              <a:rPr lang="en-US" altLang="zh-TW" dirty="0"/>
              <a:t>networks also form communities.</a:t>
            </a:r>
          </a:p>
          <a:p>
            <a:pPr lvl="1"/>
            <a:r>
              <a:rPr lang="en-US" altLang="zh-TW" dirty="0"/>
              <a:t>#my2K @ Twitter</a:t>
            </a:r>
          </a:p>
          <a:p>
            <a:pPr lvl="1"/>
            <a:endParaRPr lang="en-US" altLang="zh-TW" dirty="0"/>
          </a:p>
          <a:p>
            <a:pPr lvl="2"/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F47448-DFEF-4F8D-A6F5-3BD9DE918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15" y="4311453"/>
            <a:ext cx="4796019" cy="23652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00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62952A-251A-45A6-B994-7D5CC0A6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Community Detection (2/4)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590F1A-44DA-4BF3-A1CE-3CC580861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network, the task of </a:t>
            </a:r>
            <a:r>
              <a:rPr lang="en-US" altLang="zh-TW" b="1" u="sng" dirty="0">
                <a:solidFill>
                  <a:srgbClr val="009900"/>
                </a:solidFill>
              </a:rPr>
              <a:t>community detection</a:t>
            </a:r>
            <a:r>
              <a:rPr lang="en-US" altLang="zh-TW" u="sng" dirty="0"/>
              <a:t> is to identify </a:t>
            </a:r>
            <a:r>
              <a:rPr lang="en-US" altLang="zh-TW" b="1" u="sng" dirty="0"/>
              <a:t>sub-networks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The association (e.g., # of links) between the nodes in the sub-network is maximized; while the association between the sub-networks is minimized.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It is a </a:t>
            </a:r>
            <a:r>
              <a:rPr lang="en-US" altLang="zh-TW" b="1" dirty="0"/>
              <a:t>clustering</a:t>
            </a:r>
            <a:r>
              <a:rPr lang="en-US" altLang="zh-TW" dirty="0"/>
              <a:t> problem!!</a:t>
            </a:r>
          </a:p>
          <a:p>
            <a:pPr lvl="1"/>
            <a:r>
              <a:rPr lang="en-US" altLang="zh-TW" dirty="0"/>
              <a:t>Many clustering methods have been develop to detect communities in a network.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183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8FA43-082D-40A3-81B9-792BDAE31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Community Detection (3/4)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0C023C-C4D5-4428-90B8-07AAAC283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What are the benefits of community detection?</a:t>
            </a:r>
          </a:p>
          <a:p>
            <a:pPr lvl="1"/>
            <a:r>
              <a:rPr lang="en-US" altLang="zh-TW" dirty="0"/>
              <a:t>To discover different stances regarding a certain topic.</a:t>
            </a:r>
          </a:p>
          <a:p>
            <a:pPr lvl="2"/>
            <a:r>
              <a:rPr lang="en-US" altLang="zh-TW" dirty="0"/>
              <a:t>Then, you may be able to identify opinion leaders of each party.</a:t>
            </a:r>
          </a:p>
          <a:p>
            <a:pPr lvl="1"/>
            <a:r>
              <a:rPr lang="en-US" altLang="zh-TW" dirty="0"/>
              <a:t>To know you competitors.</a:t>
            </a:r>
          </a:p>
          <a:p>
            <a:pPr lvl="2"/>
            <a:r>
              <a:rPr lang="en-US" altLang="zh-TW" dirty="0"/>
              <a:t>See who are frequently mentioned together in a forum.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CA8AE54-1426-4C18-96FE-705133AFC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665" y="3674147"/>
            <a:ext cx="4011431" cy="2422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10CCD04-E3E4-4F33-B44D-45B609E62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301" y="3674147"/>
            <a:ext cx="2604156" cy="2462433"/>
          </a:xfrm>
          <a:prstGeom prst="rect">
            <a:avLst/>
          </a:prstGeom>
        </p:spPr>
      </p:pic>
      <p:sp>
        <p:nvSpPr>
          <p:cNvPr id="6" name="向右箭號 6">
            <a:extLst>
              <a:ext uri="{FF2B5EF4-FFF2-40B4-BE49-F238E27FC236}">
                <a16:creationId xmlns:a16="http://schemas.microsoft.com/office/drawing/2014/main" id="{5121790A-208D-47B0-829D-B484E36C83E9}"/>
              </a:ext>
            </a:extLst>
          </p:cNvPr>
          <p:cNvSpPr/>
          <p:nvPr/>
        </p:nvSpPr>
        <p:spPr>
          <a:xfrm>
            <a:off x="5152121" y="4526717"/>
            <a:ext cx="360040" cy="43204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CCAB62-2F46-42A5-B0EC-971E848C2019}"/>
              </a:ext>
            </a:extLst>
          </p:cNvPr>
          <p:cNvSpPr/>
          <p:nvPr/>
        </p:nvSpPr>
        <p:spPr>
          <a:xfrm>
            <a:off x="978935" y="6075226"/>
            <a:ext cx="72576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/>
              <a:t>Netzer et al.: Mine Your Own Business: Market-Structure Surveillance Through Text Mining, Marketing Science 31(3), pp. 521–543, 2012.</a:t>
            </a:r>
          </a:p>
        </p:txBody>
      </p:sp>
    </p:spTree>
    <p:extLst>
      <p:ext uri="{BB962C8B-B14F-4D97-AF65-F5344CB8AC3E}">
        <p14:creationId xmlns:p14="http://schemas.microsoft.com/office/powerpoint/2010/main" val="154804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32FE5F-E088-4177-8911-95E0086D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Community Detection (4/4)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74F847-3E3D-4C44-915D-3A47D79BD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would you partition a network?</a:t>
            </a:r>
            <a:endParaRPr lang="zh-TW" altLang="en-US" dirty="0"/>
          </a:p>
        </p:txBody>
      </p:sp>
      <p:pic>
        <p:nvPicPr>
          <p:cNvPr id="5" name="Picture 2" descr="betweenness centrality">
            <a:extLst>
              <a:ext uri="{FF2B5EF4-FFF2-40B4-BE49-F238E27FC236}">
                <a16:creationId xmlns:a16="http://schemas.microsoft.com/office/drawing/2014/main" id="{1FF09383-F62F-40C0-9B85-E011F9E5E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02" y="3233642"/>
            <a:ext cx="5063740" cy="271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103D9944-8BAE-499F-856D-05992E40A329}"/>
              </a:ext>
            </a:extLst>
          </p:cNvPr>
          <p:cNvSpPr/>
          <p:nvPr/>
        </p:nvSpPr>
        <p:spPr>
          <a:xfrm>
            <a:off x="2549304" y="4591848"/>
            <a:ext cx="89421" cy="9959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7810DDF-0F2A-43C6-B817-EFE56998F1E8}"/>
              </a:ext>
            </a:extLst>
          </p:cNvPr>
          <p:cNvSpPr/>
          <p:nvPr/>
        </p:nvSpPr>
        <p:spPr>
          <a:xfrm>
            <a:off x="3326678" y="4818860"/>
            <a:ext cx="81292" cy="905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A34DF70-BA27-4D93-87B2-55799DB8B295}"/>
              </a:ext>
            </a:extLst>
          </p:cNvPr>
          <p:cNvSpPr/>
          <p:nvPr/>
        </p:nvSpPr>
        <p:spPr>
          <a:xfrm>
            <a:off x="3713445" y="4296074"/>
            <a:ext cx="81292" cy="905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F117FDE-1314-4C2F-A6ED-55E9C4A468B3}"/>
              </a:ext>
            </a:extLst>
          </p:cNvPr>
          <p:cNvSpPr/>
          <p:nvPr/>
        </p:nvSpPr>
        <p:spPr>
          <a:xfrm>
            <a:off x="5604470" y="4292590"/>
            <a:ext cx="60511" cy="6739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0CCCE71-B5A5-4835-B0F4-BC21AD7E749A}"/>
              </a:ext>
            </a:extLst>
          </p:cNvPr>
          <p:cNvSpPr/>
          <p:nvPr/>
        </p:nvSpPr>
        <p:spPr>
          <a:xfrm>
            <a:off x="4664505" y="4132470"/>
            <a:ext cx="70453" cy="784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7AED7B81-5CE2-47D3-B3DF-8A0C5C2674E2}"/>
              </a:ext>
            </a:extLst>
          </p:cNvPr>
          <p:cNvSpPr/>
          <p:nvPr/>
        </p:nvSpPr>
        <p:spPr>
          <a:xfrm>
            <a:off x="5248300" y="4374690"/>
            <a:ext cx="60511" cy="6739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D5C6E78-DFD0-459B-90BE-86841837F6C0}"/>
              </a:ext>
            </a:extLst>
          </p:cNvPr>
          <p:cNvSpPr txBox="1"/>
          <p:nvPr/>
        </p:nvSpPr>
        <p:spPr>
          <a:xfrm>
            <a:off x="1792896" y="2451523"/>
            <a:ext cx="4374639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These nodes seem likes a good choice for partitioning a network into communities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880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DED6D4-70AD-47AA-98F2-9FCF13A04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Betweenness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A196532-483D-4A17-B118-230695C9F5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3"/>
                <a:ext cx="7543801" cy="428376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/>
                  <a:t>The red nodes have high betweenness values.</a:t>
                </a:r>
              </a:p>
              <a:p>
                <a:pPr lvl="1"/>
                <a:r>
                  <a:rPr lang="en-US" altLang="zh-TW" b="1" dirty="0">
                    <a:solidFill>
                      <a:srgbClr val="FF0000"/>
                    </a:solidFill>
                  </a:rPr>
                  <a:t>Betweenness</a:t>
                </a:r>
                <a:r>
                  <a:rPr lang="en-US" altLang="zh-TW" dirty="0"/>
                  <a:t>(</a:t>
                </a:r>
                <a:r>
                  <a:rPr lang="en-US" altLang="zh-TW" i="1" dirty="0" err="1"/>
                  <a:t>n</a:t>
                </a:r>
                <a:r>
                  <a:rPr lang="en-US" altLang="zh-TW" i="1" baseline="-25000" dirty="0" err="1"/>
                  <a:t>i</a:t>
                </a:r>
                <a:r>
                  <a:rPr lang="en-US" altLang="zh-TW" dirty="0"/>
                  <a:t>)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altLang="zh-TW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: the number of shortest path between </a:t>
                </a:r>
                <a:r>
                  <a:rPr lang="en-US" altLang="zh-TW" i="1" dirty="0" err="1">
                    <a:solidFill>
                      <a:schemeClr val="tx1"/>
                    </a:solidFill>
                  </a:rPr>
                  <a:t>n</a:t>
                </a:r>
                <a:r>
                  <a:rPr lang="en-US" altLang="zh-TW" i="1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and </a:t>
                </a:r>
                <a:r>
                  <a:rPr lang="en-US" altLang="zh-TW" i="1" dirty="0" err="1">
                    <a:solidFill>
                      <a:schemeClr val="tx1"/>
                    </a:solidFill>
                  </a:rPr>
                  <a:t>n</a:t>
                </a:r>
                <a:r>
                  <a:rPr lang="en-US" altLang="zh-TW" i="1" baseline="-25000" dirty="0" err="1">
                    <a:solidFill>
                      <a:schemeClr val="tx1"/>
                    </a:solidFill>
                  </a:rPr>
                  <a:t>k</a:t>
                </a:r>
                <a:endParaRPr lang="en-US" altLang="zh-TW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(</a:t>
                </a:r>
                <a:r>
                  <a:rPr lang="en-US" altLang="zh-TW" i="1" dirty="0" err="1">
                    <a:solidFill>
                      <a:schemeClr val="tx1"/>
                    </a:solidFill>
                  </a:rPr>
                  <a:t>n</a:t>
                </a:r>
                <a:r>
                  <a:rPr lang="en-US" altLang="zh-TW" i="1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):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the number of shortest path between </a:t>
                </a:r>
                <a:r>
                  <a:rPr lang="en-US" altLang="zh-TW" i="1" dirty="0" err="1">
                    <a:solidFill>
                      <a:schemeClr val="tx1"/>
                    </a:solidFill>
                  </a:rPr>
                  <a:t>n</a:t>
                </a:r>
                <a:r>
                  <a:rPr lang="en-US" altLang="zh-TW" i="1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and </a:t>
                </a:r>
                <a:r>
                  <a:rPr lang="en-US" altLang="zh-TW" i="1" dirty="0" err="1">
                    <a:solidFill>
                      <a:schemeClr val="tx1"/>
                    </a:solidFill>
                  </a:rPr>
                  <a:t>n</a:t>
                </a:r>
                <a:r>
                  <a:rPr lang="en-US" altLang="zh-TW" i="1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zh-TW" alt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i="1" dirty="0">
                    <a:solidFill>
                      <a:schemeClr val="tx1"/>
                    </a:solidFill>
                  </a:rPr>
                  <a:t>through </a:t>
                </a:r>
                <a:r>
                  <a:rPr lang="en-US" altLang="zh-TW" i="1" dirty="0" err="1">
                    <a:solidFill>
                      <a:schemeClr val="tx1"/>
                    </a:solidFill>
                  </a:rPr>
                  <a:t>n</a:t>
                </a:r>
                <a:r>
                  <a:rPr lang="en-US" altLang="zh-TW" i="1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en-US" altLang="zh-TW" i="1" baseline="-25000" dirty="0">
                    <a:solidFill>
                      <a:schemeClr val="bg1">
                        <a:lumMod val="75000"/>
                      </a:schemeClr>
                    </a:solidFill>
                  </a:rPr>
                  <a:t>.</a:t>
                </a:r>
              </a:p>
              <a:p>
                <a:pPr lvl="1"/>
                <a:endParaRPr lang="en-US" altLang="zh-TW" sz="900" b="1" dirty="0"/>
              </a:p>
              <a:p>
                <a:r>
                  <a:rPr lang="en-US" altLang="zh-TW" dirty="0"/>
                  <a:t>Nodes with a high betweenness value tend to be a bridge between groups.</a:t>
                </a:r>
              </a:p>
              <a:p>
                <a:pPr lvl="2"/>
                <a:endParaRPr lang="en-US" altLang="zh-TW" sz="900" dirty="0"/>
              </a:p>
              <a:p>
                <a:r>
                  <a:rPr lang="en-US" altLang="zh-TW" dirty="0"/>
                  <a:t>Not just nodes, we can also measure </a:t>
                </a:r>
                <a:r>
                  <a:rPr lang="en-US" altLang="zh-TW" b="1" dirty="0">
                    <a:solidFill>
                      <a:srgbClr val="0070C0"/>
                    </a:solidFill>
                  </a:rPr>
                  <a:t>the betweenness of edge</a:t>
                </a:r>
                <a:r>
                  <a:rPr lang="en-US" altLang="zh-TW" dirty="0"/>
                  <a:t>.</a:t>
                </a:r>
              </a:p>
              <a:p>
                <a:pPr lvl="1"/>
                <a:r>
                  <a:rPr lang="en-US" altLang="zh-TW" sz="2400" dirty="0"/>
                  <a:t>And partition networks </a:t>
                </a:r>
                <a:r>
                  <a:rPr lang="en-US" altLang="zh-TW" sz="2400" u="sng" dirty="0"/>
                  <a:t>by removing high betweenness edges</a:t>
                </a:r>
                <a:r>
                  <a:rPr lang="en-US" altLang="zh-TW" sz="2400" dirty="0"/>
                  <a:t>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A196532-483D-4A17-B118-230695C9F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3"/>
                <a:ext cx="7543801" cy="4283761"/>
              </a:xfrm>
              <a:blipFill>
                <a:blip r:embed="rId2"/>
                <a:stretch>
                  <a:fillRect l="-1212" t="-27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78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Girvan–Newman</a:t>
            </a:r>
            <a:r>
              <a:rPr lang="zh-TW" altLang="en-US" dirty="0"/>
              <a:t> </a:t>
            </a:r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200" dirty="0"/>
              <a:t>Calculate the betweenness of each edge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200" dirty="0"/>
              <a:t>Remove the edge with the highest betweenness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200" b="1" dirty="0">
                <a:solidFill>
                  <a:srgbClr val="FF0000"/>
                </a:solidFill>
              </a:rPr>
              <a:t>Repeat if the result is not good enough</a:t>
            </a:r>
            <a:endParaRPr lang="zh-TW" altLang="en-US" sz="2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14FF-93C5-4BA8-B8FD-0225442459E8}" type="slidenum">
              <a:rPr lang="en-US" altLang="zh-TW" smtClean="0"/>
              <a:pPr/>
              <a:t>26</a:t>
            </a:fld>
            <a:endParaRPr lang="en-US" altLang="zh-TW"/>
          </a:p>
        </p:txBody>
      </p:sp>
      <p:pic>
        <p:nvPicPr>
          <p:cNvPr id="3074" name="Picture 2" descr="「Mark Newman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141" y="2071248"/>
            <a:ext cx="172402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775187" y="3613233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Prof. Mark Newman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38" y="3982565"/>
            <a:ext cx="8278332" cy="196721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316235" y="3353591"/>
            <a:ext cx="413568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9900"/>
                </a:solidFill>
                <a:ea typeface="標楷體" panose="03000509000000000000" pitchFamily="65" charset="-120"/>
              </a:rPr>
              <a:t>How do we know the quality??</a:t>
            </a:r>
            <a:endParaRPr lang="zh-TW" altLang="en-US" sz="2400" b="1" dirty="0">
              <a:solidFill>
                <a:srgbClr val="009900"/>
              </a:solidFill>
              <a:ea typeface="標楷體" panose="03000509000000000000" pitchFamily="65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16FDB03-AE47-4FBE-9FB9-2166719A0F39}"/>
              </a:ext>
            </a:extLst>
          </p:cNvPr>
          <p:cNvSpPr/>
          <p:nvPr/>
        </p:nvSpPr>
        <p:spPr>
          <a:xfrm>
            <a:off x="3622508" y="4703846"/>
            <a:ext cx="648072" cy="36004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10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092DDB-EB21-4F5D-9C6C-595FEB81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Modularity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FFCCE5-B16F-4C80-973B-94C7D15F2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253615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Modularity</a:t>
            </a:r>
            <a:r>
              <a:rPr lang="en-US" altLang="zh-TW" dirty="0">
                <a:ea typeface="標楷體" panose="03000509000000000000" pitchFamily="65" charset="-120"/>
              </a:rPr>
              <a:t>: a measure of the quality of a network partition.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pPr lvl="1"/>
            <a:endParaRPr lang="en-US" altLang="zh-TW" sz="1800" dirty="0">
              <a:ea typeface="標楷體" panose="03000509000000000000" pitchFamily="65" charset="-120"/>
            </a:endParaRPr>
          </a:p>
          <a:p>
            <a:pPr lvl="1"/>
            <a:endParaRPr lang="en-US" altLang="zh-TW" sz="1800" dirty="0">
              <a:ea typeface="標楷體" panose="03000509000000000000" pitchFamily="65" charset="-120"/>
            </a:endParaRPr>
          </a:p>
          <a:p>
            <a:pPr lvl="2"/>
            <a:endParaRPr lang="en-US" altLang="zh-TW" sz="2000" i="1" dirty="0">
              <a:solidFill>
                <a:schemeClr val="tx1"/>
              </a:solidFill>
              <a:ea typeface="標楷體" panose="03000509000000000000" pitchFamily="65" charset="-120"/>
            </a:endParaRPr>
          </a:p>
          <a:p>
            <a:pPr lvl="2"/>
            <a:r>
              <a:rPr lang="en-US" altLang="zh-TW" sz="2000" i="1" dirty="0">
                <a:solidFill>
                  <a:schemeClr val="tx1"/>
                </a:solidFill>
                <a:ea typeface="標楷體" panose="03000509000000000000" pitchFamily="65" charset="-120"/>
              </a:rPr>
              <a:t>m</a:t>
            </a:r>
            <a:r>
              <a:rPr lang="en-US" altLang="zh-TW" sz="2000" dirty="0">
                <a:solidFill>
                  <a:schemeClr val="tx1"/>
                </a:solidFill>
                <a:ea typeface="標楷體" panose="03000509000000000000" pitchFamily="65" charset="-120"/>
              </a:rPr>
              <a:t>: # of links in the network</a:t>
            </a:r>
          </a:p>
          <a:p>
            <a:pPr lvl="2"/>
            <a:r>
              <a:rPr lang="en-US" altLang="zh-TW" sz="2000" i="1" dirty="0">
                <a:solidFill>
                  <a:schemeClr val="tx1"/>
                </a:solidFill>
                <a:ea typeface="標楷體" panose="03000509000000000000" pitchFamily="65" charset="-120"/>
              </a:rPr>
              <a:t>A</a:t>
            </a:r>
            <a:r>
              <a:rPr lang="en-US" altLang="zh-TW" sz="2000" dirty="0">
                <a:solidFill>
                  <a:schemeClr val="tx1"/>
                </a:solidFill>
                <a:ea typeface="標楷體" panose="03000509000000000000" pitchFamily="65" charset="-120"/>
              </a:rPr>
              <a:t>: the adjacency matrix</a:t>
            </a:r>
          </a:p>
          <a:p>
            <a:pPr lvl="2"/>
            <a:r>
              <a:rPr lang="en-US" altLang="zh-TW" sz="2000" i="1" dirty="0" err="1">
                <a:solidFill>
                  <a:schemeClr val="tx1"/>
                </a:solidFill>
                <a:ea typeface="標楷體" panose="03000509000000000000" pitchFamily="65" charset="-120"/>
              </a:rPr>
              <a:t>k</a:t>
            </a:r>
            <a:r>
              <a:rPr lang="en-US" altLang="zh-TW" sz="2000" i="1" baseline="-25000" dirty="0" err="1">
                <a:solidFill>
                  <a:schemeClr val="tx1"/>
                </a:solidFill>
                <a:ea typeface="標楷體" panose="03000509000000000000" pitchFamily="65" charset="-120"/>
              </a:rPr>
              <a:t>v</a:t>
            </a:r>
            <a:r>
              <a:rPr lang="en-US" altLang="zh-TW" sz="2000" dirty="0">
                <a:solidFill>
                  <a:schemeClr val="tx1"/>
                </a:solidFill>
                <a:ea typeface="標楷體" panose="03000509000000000000" pitchFamily="65" charset="-120"/>
              </a:rPr>
              <a:t>: the degree of node </a:t>
            </a:r>
            <a:r>
              <a:rPr lang="en-US" altLang="zh-TW" sz="2000" i="1" dirty="0">
                <a:solidFill>
                  <a:schemeClr val="tx1"/>
                </a:solidFill>
                <a:ea typeface="標楷體" panose="03000509000000000000" pitchFamily="65" charset="-120"/>
              </a:rPr>
              <a:t>v</a:t>
            </a:r>
            <a:endParaRPr lang="en-US" altLang="zh-TW" sz="2000" dirty="0">
              <a:solidFill>
                <a:schemeClr val="tx1"/>
              </a:solidFill>
              <a:ea typeface="標楷體" panose="03000509000000000000" pitchFamily="65" charset="-120"/>
            </a:endParaRPr>
          </a:p>
          <a:p>
            <a:pPr lvl="2"/>
            <a:r>
              <a:rPr lang="en-US" altLang="zh-TW" sz="2000" i="1" dirty="0">
                <a:solidFill>
                  <a:schemeClr val="tx1"/>
                </a:solidFill>
                <a:ea typeface="標楷體" panose="03000509000000000000" pitchFamily="65" charset="-120"/>
              </a:rPr>
              <a:t>c</a:t>
            </a:r>
            <a:r>
              <a:rPr lang="en-US" altLang="zh-TW" sz="2000" i="1" baseline="-25000" dirty="0">
                <a:solidFill>
                  <a:schemeClr val="tx1"/>
                </a:solidFill>
                <a:ea typeface="標楷體" panose="03000509000000000000" pitchFamily="65" charset="-120"/>
              </a:rPr>
              <a:t>v</a:t>
            </a:r>
            <a:r>
              <a:rPr lang="en-US" altLang="zh-TW" sz="2000" dirty="0">
                <a:solidFill>
                  <a:schemeClr val="tx1"/>
                </a:solidFill>
                <a:ea typeface="標楷體" panose="03000509000000000000" pitchFamily="65" charset="-120"/>
              </a:rPr>
              <a:t>: the community of node </a:t>
            </a:r>
            <a:r>
              <a:rPr lang="en-US" altLang="zh-TW" sz="2000" i="1" dirty="0">
                <a:solidFill>
                  <a:schemeClr val="tx1"/>
                </a:solidFill>
                <a:ea typeface="標楷體" panose="03000509000000000000" pitchFamily="65" charset="-120"/>
              </a:rPr>
              <a:t>v</a:t>
            </a:r>
            <a:endParaRPr lang="en-US" altLang="zh-TW" sz="2000" dirty="0">
              <a:solidFill>
                <a:schemeClr val="tx1"/>
              </a:solidFill>
              <a:ea typeface="標楷體" panose="03000509000000000000" pitchFamily="65" charset="-120"/>
            </a:endParaRPr>
          </a:p>
          <a:p>
            <a:pPr lvl="2"/>
            <a:r>
              <a:rPr lang="zh-TW" altLang="zh-TW" sz="2000" i="1" dirty="0">
                <a:solidFill>
                  <a:schemeClr val="tx1"/>
                </a:solidFill>
                <a:ea typeface="標楷體" panose="03000509000000000000" pitchFamily="65" charset="-120"/>
              </a:rPr>
              <a:t>δ</a:t>
            </a:r>
            <a:r>
              <a:rPr lang="en-US" altLang="zh-TW" sz="2000" dirty="0">
                <a:solidFill>
                  <a:schemeClr val="tx1"/>
                </a:solidFill>
                <a:ea typeface="標楷體" panose="03000509000000000000" pitchFamily="65" charset="-120"/>
              </a:rPr>
              <a:t>(</a:t>
            </a:r>
            <a:r>
              <a:rPr lang="en-US" altLang="zh-TW" sz="2000" i="1" dirty="0" err="1">
                <a:solidFill>
                  <a:schemeClr val="tx1"/>
                </a:solidFill>
                <a:ea typeface="標楷體" panose="03000509000000000000" pitchFamily="65" charset="-120"/>
              </a:rPr>
              <a:t>c</a:t>
            </a:r>
            <a:r>
              <a:rPr lang="en-US" altLang="zh-TW" sz="2000" i="1" baseline="-25000" dirty="0" err="1">
                <a:solidFill>
                  <a:schemeClr val="tx1"/>
                </a:solidFill>
                <a:ea typeface="標楷體" panose="03000509000000000000" pitchFamily="65" charset="-120"/>
              </a:rPr>
              <a:t>v</a:t>
            </a:r>
            <a:r>
              <a:rPr lang="en-US" altLang="zh-TW" sz="2000" dirty="0" err="1">
                <a:solidFill>
                  <a:schemeClr val="tx1"/>
                </a:solidFill>
                <a:ea typeface="標楷體" panose="03000509000000000000" pitchFamily="65" charset="-120"/>
              </a:rPr>
              <a:t>,</a:t>
            </a:r>
            <a:r>
              <a:rPr lang="en-US" altLang="zh-TW" sz="2000" i="1" dirty="0" err="1">
                <a:solidFill>
                  <a:schemeClr val="tx1"/>
                </a:solidFill>
                <a:ea typeface="標楷體" panose="03000509000000000000" pitchFamily="65" charset="-120"/>
              </a:rPr>
              <a:t>c</a:t>
            </a:r>
            <a:r>
              <a:rPr lang="en-US" altLang="zh-TW" sz="2000" i="1" baseline="-25000" dirty="0" err="1">
                <a:solidFill>
                  <a:schemeClr val="tx1"/>
                </a:solidFill>
                <a:ea typeface="標楷體" panose="03000509000000000000" pitchFamily="65" charset="-120"/>
              </a:rPr>
              <a:t>w</a:t>
            </a:r>
            <a:r>
              <a:rPr lang="en-US" altLang="zh-TW" sz="2000" dirty="0">
                <a:solidFill>
                  <a:schemeClr val="tx1"/>
                </a:solidFill>
                <a:ea typeface="標楷體" panose="03000509000000000000" pitchFamily="65" charset="-120"/>
              </a:rPr>
              <a:t>): 1 if </a:t>
            </a:r>
            <a:r>
              <a:rPr lang="en-US" altLang="zh-TW" sz="2000" i="1" dirty="0">
                <a:solidFill>
                  <a:schemeClr val="tx1"/>
                </a:solidFill>
                <a:ea typeface="標楷體" panose="03000509000000000000" pitchFamily="65" charset="-120"/>
              </a:rPr>
              <a:t>c</a:t>
            </a:r>
            <a:r>
              <a:rPr lang="en-US" altLang="zh-TW" sz="2000" i="1" baseline="-25000" dirty="0">
                <a:solidFill>
                  <a:schemeClr val="tx1"/>
                </a:solidFill>
                <a:ea typeface="標楷體" panose="03000509000000000000" pitchFamily="65" charset="-120"/>
              </a:rPr>
              <a:t>v</a:t>
            </a:r>
            <a:r>
              <a:rPr lang="en-US" altLang="zh-TW" sz="2000" dirty="0">
                <a:solidFill>
                  <a:schemeClr val="tx1"/>
                </a:solidFill>
                <a:ea typeface="標楷體" panose="03000509000000000000" pitchFamily="65" charset="-120"/>
              </a:rPr>
              <a:t> = </a:t>
            </a:r>
            <a:r>
              <a:rPr lang="en-US" altLang="zh-TW" sz="2000" i="1" dirty="0" err="1">
                <a:solidFill>
                  <a:schemeClr val="tx1"/>
                </a:solidFill>
                <a:ea typeface="標楷體" panose="03000509000000000000" pitchFamily="65" charset="-120"/>
              </a:rPr>
              <a:t>c</a:t>
            </a:r>
            <a:r>
              <a:rPr lang="en-US" altLang="zh-TW" sz="2000" i="1" baseline="-25000" dirty="0" err="1">
                <a:solidFill>
                  <a:schemeClr val="tx1"/>
                </a:solidFill>
                <a:ea typeface="標楷體" panose="03000509000000000000" pitchFamily="65" charset="-120"/>
              </a:rPr>
              <a:t>w</a:t>
            </a:r>
            <a:r>
              <a:rPr lang="en-US" altLang="zh-TW" sz="2000" dirty="0">
                <a:solidFill>
                  <a:schemeClr val="tx1"/>
                </a:solidFill>
                <a:ea typeface="標楷體" panose="03000509000000000000" pitchFamily="65" charset="-120"/>
              </a:rPr>
              <a:t>; 0 otherwise</a:t>
            </a:r>
          </a:p>
          <a:p>
            <a:pPr lvl="3"/>
            <a:endParaRPr lang="en-US" altLang="zh-TW" sz="900" dirty="0">
              <a:ea typeface="標楷體" panose="03000509000000000000" pitchFamily="65" charset="-120"/>
            </a:endParaRPr>
          </a:p>
          <a:p>
            <a:pPr lvl="1"/>
            <a:r>
              <a:rPr lang="en-US" altLang="zh-TW" sz="2400" dirty="0">
                <a:ea typeface="標楷體" panose="03000509000000000000" pitchFamily="65" charset="-120"/>
              </a:rPr>
              <a:t>The larger the value, the better will be the quality of the network partition.</a:t>
            </a:r>
            <a:endParaRPr lang="zh-TW" altLang="en-US" sz="2800" dirty="0"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物件 3">
                <a:extLst>
                  <a:ext uri="{FF2B5EF4-FFF2-40B4-BE49-F238E27FC236}">
                    <a16:creationId xmlns:a16="http://schemas.microsoft.com/office/drawing/2014/main" id="{44FE6BDB-F6F4-45D6-AD06-5F61C32C77AD}"/>
                  </a:ext>
                </a:extLst>
              </p:cNvPr>
              <p:cNvSpPr txBox="1"/>
              <p:nvPr/>
            </p:nvSpPr>
            <p:spPr>
              <a:xfrm>
                <a:off x="1073133" y="2263949"/>
                <a:ext cx="4523799" cy="1062055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zh-TW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=1..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=1..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物件 3">
                <a:extLst>
                  <a:ext uri="{FF2B5EF4-FFF2-40B4-BE49-F238E27FC236}">
                    <a16:creationId xmlns:a16="http://schemas.microsoft.com/office/drawing/2014/main" id="{44FE6BDB-F6F4-45D6-AD06-5F61C32C7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33" y="2263949"/>
                <a:ext cx="4523799" cy="1062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58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FC381-D3E3-4B77-B03F-4EF0CF9D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Louvain Algorithm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9D3B3A-AE07-4690-8CDF-34892328C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718140" cy="4023360"/>
          </a:xfrm>
        </p:spPr>
        <p:txBody>
          <a:bodyPr>
            <a:normAutofit fontScale="92500"/>
          </a:bodyPr>
          <a:lstStyle/>
          <a:p>
            <a:r>
              <a:rPr lang="en-US" altLang="zh-TW" dirty="0"/>
              <a:t>A well-known </a:t>
            </a:r>
            <a:r>
              <a:rPr lang="en-US" altLang="zh-TW" b="1" dirty="0"/>
              <a:t>two-step</a:t>
            </a:r>
            <a:r>
              <a:rPr lang="en-US" altLang="zh-TW" dirty="0"/>
              <a:t> community detection method:</a:t>
            </a:r>
          </a:p>
          <a:p>
            <a:r>
              <a:rPr lang="en-US" altLang="zh-TW" dirty="0"/>
              <a:t>In the beginning, each node is assigned to its own community. </a:t>
            </a:r>
          </a:p>
          <a:p>
            <a:r>
              <a:rPr lang="en-US" altLang="zh-TW" dirty="0"/>
              <a:t>1. Each node </a:t>
            </a:r>
            <a:r>
              <a:rPr lang="en-US" altLang="zh-TW" i="1" dirty="0" err="1"/>
              <a:t>i</a:t>
            </a:r>
            <a:r>
              <a:rPr lang="en-US" altLang="zh-TW" dirty="0"/>
              <a:t> is placed into the </a:t>
            </a:r>
            <a:r>
              <a:rPr lang="en-US" altLang="zh-TW" b="1" dirty="0"/>
              <a:t>neighbor community</a:t>
            </a:r>
            <a:r>
              <a:rPr lang="en-US" altLang="zh-TW" dirty="0"/>
              <a:t> that resulted in the greatest modularity increase. </a:t>
            </a:r>
          </a:p>
          <a:p>
            <a:pPr lvl="1"/>
            <a:r>
              <a:rPr lang="en-US" altLang="zh-TW" dirty="0"/>
              <a:t>If no increase is possible, node </a:t>
            </a:r>
            <a:r>
              <a:rPr lang="en-US" altLang="zh-TW" i="1" dirty="0" err="1"/>
              <a:t>i</a:t>
            </a:r>
            <a:r>
              <a:rPr lang="en-US" altLang="zh-TW" dirty="0"/>
              <a:t> remains in its original community.</a:t>
            </a:r>
          </a:p>
          <a:p>
            <a:r>
              <a:rPr lang="en-US" altLang="zh-TW" dirty="0"/>
              <a:t>2. Builds a </a:t>
            </a:r>
            <a:r>
              <a:rPr lang="en-US" altLang="zh-TW" b="1" dirty="0"/>
              <a:t>new network</a:t>
            </a:r>
            <a:r>
              <a:rPr lang="en-US" altLang="zh-TW" dirty="0"/>
              <a:t> by grouping all of the nodes in the same community. Then, the first phase is re-applied to the new network.</a:t>
            </a:r>
          </a:p>
          <a:p>
            <a:pPr lvl="1"/>
            <a:r>
              <a:rPr lang="en-US" altLang="zh-TW" dirty="0"/>
              <a:t>New nodes are the communities from the previous phase. </a:t>
            </a:r>
          </a:p>
          <a:p>
            <a:pPr lvl="1"/>
            <a:r>
              <a:rPr lang="en-US" altLang="zh-TW" dirty="0"/>
              <a:t>Links from multiple nodes in the same community to a node in a different community are represented by weighted edges between communities. 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7E972F2-498B-45E1-8881-BE85CD13BA1A}"/>
              </a:ext>
            </a:extLst>
          </p:cNvPr>
          <p:cNvSpPr txBox="1"/>
          <p:nvPr/>
        </p:nvSpPr>
        <p:spPr>
          <a:xfrm>
            <a:off x="822959" y="5684428"/>
            <a:ext cx="6676123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Repeat the two steps until a local maximum of modularity is reached.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412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B50B2-8225-4063-A449-3A2071E3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Let’s Practice (1/2)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BC7B22-6E3F-4BD5-968C-D6D7A673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45024"/>
            <a:ext cx="8229600" cy="2481139"/>
          </a:xfrm>
        </p:spPr>
        <p:txBody>
          <a:bodyPr/>
          <a:lstStyle/>
          <a:p>
            <a:r>
              <a:rPr lang="en-US" altLang="zh-TW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sknetwork.clustering.Louvain</a:t>
            </a:r>
            <a:r>
              <a:rPr lang="en-US" altLang="zh-TW" sz="2400" dirty="0"/>
              <a:t>:</a:t>
            </a:r>
          </a:p>
          <a:p>
            <a:pPr lvl="1"/>
            <a:r>
              <a:rPr lang="en-US" altLang="zh-TW" sz="2400" dirty="0"/>
              <a:t>a community detection algorithm that aims at maximizing modularity. </a:t>
            </a:r>
          </a:p>
          <a:p>
            <a:pPr lvl="1"/>
            <a:r>
              <a:rPr lang="en-US" altLang="zh-TW" sz="2400" dirty="0"/>
              <a:t>No need to specify the number of communities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B82591-F12A-4AC1-9967-AC777A1EC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14FF-93C5-4BA8-B8FD-0225442459E8}" type="slidenum">
              <a:rPr lang="en-US" altLang="zh-TW" smtClean="0"/>
              <a:pPr/>
              <a:t>29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DFAC87-675E-4E51-B31F-C8B3B8D31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35016"/>
            <a:ext cx="7056784" cy="1593984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C2FD51E-9A75-40A1-9967-78E29C895C49}"/>
              </a:ext>
            </a:extLst>
          </p:cNvPr>
          <p:cNvCxnSpPr>
            <a:cxnSpLocks/>
          </p:cNvCxnSpPr>
          <p:nvPr/>
        </p:nvCxnSpPr>
        <p:spPr>
          <a:xfrm>
            <a:off x="4681906" y="2233873"/>
            <a:ext cx="8829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75A489E-8906-4C1A-B0C1-3ECB79511CCD}"/>
              </a:ext>
            </a:extLst>
          </p:cNvPr>
          <p:cNvCxnSpPr>
            <a:cxnSpLocks/>
          </p:cNvCxnSpPr>
          <p:nvPr/>
        </p:nvCxnSpPr>
        <p:spPr>
          <a:xfrm>
            <a:off x="1392118" y="3239127"/>
            <a:ext cx="6389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18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PageRank</a:t>
            </a:r>
            <a:r>
              <a:rPr lang="en-US" altLang="zh-TW" dirty="0"/>
              <a:t> (1/12)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A major component used by Google to weight web pages when answering user queries.</a:t>
            </a:r>
          </a:p>
          <a:p>
            <a:endParaRPr lang="en-US" altLang="zh-TW" dirty="0"/>
          </a:p>
          <a:p>
            <a:endParaRPr lang="en-US" altLang="zh-TW" dirty="0"/>
          </a:p>
          <a:p>
            <a:pPr lvl="2"/>
            <a:endParaRPr lang="en-US" altLang="zh-TW" sz="1100" dirty="0"/>
          </a:p>
          <a:p>
            <a:pPr lvl="2"/>
            <a:endParaRPr lang="en-US" altLang="zh-TW" sz="1100" dirty="0"/>
          </a:p>
          <a:p>
            <a:r>
              <a:rPr lang="en-US" altLang="zh-TW" dirty="0"/>
              <a:t>It has intellectual antecedents in the field of </a:t>
            </a:r>
            <a:r>
              <a:rPr lang="en-US" altLang="zh-TW" b="1" i="1" dirty="0">
                <a:solidFill>
                  <a:srgbClr val="C00000"/>
                </a:solidFill>
              </a:rPr>
              <a:t>citation analysis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The discipline seeks </a:t>
            </a:r>
            <a:r>
              <a:rPr lang="en-US" altLang="zh-TW" u="sng" dirty="0"/>
              <a:t>to quantify the influence of scholarly articles by analyzing the pattern of citations among them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Citations usually represent </a:t>
            </a:r>
            <a:r>
              <a:rPr lang="en-US" altLang="zh-TW" u="sng" dirty="0"/>
              <a:t>the </a:t>
            </a:r>
            <a:r>
              <a:rPr lang="en-US" altLang="zh-TW" b="1" u="sng" dirty="0">
                <a:highlight>
                  <a:srgbClr val="FFFF00"/>
                </a:highlight>
              </a:rPr>
              <a:t>conferral of authority</a:t>
            </a:r>
            <a:r>
              <a:rPr lang="en-US" altLang="zh-TW" u="sng" dirty="0"/>
              <a:t> from a scholarly article to others</a:t>
            </a:r>
            <a:r>
              <a:rPr lang="en-US" altLang="zh-TW" dirty="0"/>
              <a:t>.</a:t>
            </a:r>
          </a:p>
          <a:p>
            <a:pPr lvl="1"/>
            <a:endParaRPr lang="en-US" altLang="zh-TW" sz="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ACD2-B39B-4FDF-A6E4-76C701D617B9}" type="slidenum">
              <a:rPr lang="en-US" altLang="zh-TW" smtClean="0"/>
              <a:pPr/>
              <a:t>3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56D793-84D5-4884-BE2E-E250561BB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18" y="2574748"/>
            <a:ext cx="5486400" cy="1110273"/>
          </a:xfrm>
          <a:prstGeom prst="rect">
            <a:avLst/>
          </a:prstGeom>
        </p:spPr>
      </p:pic>
      <p:pic>
        <p:nvPicPr>
          <p:cNvPr id="6" name="Picture 2" descr="Google">
            <a:extLst>
              <a:ext uri="{FF2B5EF4-FFF2-40B4-BE49-F238E27FC236}">
                <a16:creationId xmlns:a16="http://schemas.microsoft.com/office/drawing/2014/main" id="{AF2BB37D-BAEE-4D59-960F-9F9D16735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416" y="2793993"/>
            <a:ext cx="1493205" cy="50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5F017-F78D-4A87-9FB9-D015B9CC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Let’s Practice (2/2)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1DB6E3-DBED-44A5-84CC-CB46B1EF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14FF-93C5-4BA8-B8FD-0225442459E8}" type="slidenum">
              <a:rPr lang="en-US" altLang="zh-TW" smtClean="0"/>
              <a:pPr/>
              <a:t>30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63E2B9-06D2-4963-9257-1297C56A7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69" y="2003927"/>
            <a:ext cx="8533261" cy="26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24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4123A3-8DF0-412E-88CA-12BE2C4A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Let’s Practice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A6795F-A284-4019-9667-59F0F3C0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D1D38D-179E-4222-B66D-889D7830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14FF-93C5-4BA8-B8FD-0225442459E8}" type="slidenum">
              <a:rPr lang="en-US" altLang="zh-TW" smtClean="0"/>
              <a:pPr/>
              <a:t>31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9AAB673-E570-42F6-857C-E5878970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" y="1700809"/>
            <a:ext cx="9067146" cy="94506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BDE15C3-88A2-421D-B839-92A5D162E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657291"/>
            <a:ext cx="4968552" cy="401065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B1E22E3-76ED-45FC-9E77-CFED7C478610}"/>
              </a:ext>
            </a:extLst>
          </p:cNvPr>
          <p:cNvCxnSpPr>
            <a:cxnSpLocks/>
          </p:cNvCxnSpPr>
          <p:nvPr/>
        </p:nvCxnSpPr>
        <p:spPr>
          <a:xfrm>
            <a:off x="7793681" y="1998994"/>
            <a:ext cx="11461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080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PageRank (2/12)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Hyperlinks from a web page to another can be treated as a conferral of authority.</a:t>
            </a:r>
          </a:p>
          <a:p>
            <a:pPr lvl="1"/>
            <a:r>
              <a:rPr lang="en-US" altLang="zh-TW" dirty="0"/>
              <a:t>So … can we simply measure the quality of a web page by the number of </a:t>
            </a:r>
            <a:r>
              <a:rPr lang="en-US" altLang="zh-TW" b="1" i="1" dirty="0">
                <a:solidFill>
                  <a:srgbClr val="C00000"/>
                </a:solidFill>
              </a:rPr>
              <a:t>in-links</a:t>
            </a:r>
            <a:r>
              <a:rPr lang="en-US" altLang="zh-TW" dirty="0"/>
              <a:t>?</a:t>
            </a:r>
          </a:p>
          <a:p>
            <a:endParaRPr lang="en-US" altLang="zh-TW" sz="1000" dirty="0"/>
          </a:p>
          <a:p>
            <a:r>
              <a:rPr lang="en-US" altLang="zh-TW" b="1" dirty="0">
                <a:solidFill>
                  <a:srgbClr val="CC3399"/>
                </a:solidFill>
              </a:rPr>
              <a:t>No</a:t>
            </a:r>
            <a:r>
              <a:rPr lang="en-US" altLang="zh-TW" dirty="0"/>
              <a:t> … not every citation or hyperlinks implies such authority conferral.</a:t>
            </a:r>
          </a:p>
          <a:p>
            <a:pPr lvl="1"/>
            <a:r>
              <a:rPr lang="en-US" altLang="zh-TW" dirty="0"/>
              <a:t>Most corporate websites have a pointer from every page to a page containing a copyright notice.</a:t>
            </a:r>
          </a:p>
          <a:p>
            <a:pPr lvl="1"/>
            <a:r>
              <a:rPr lang="en-US" altLang="zh-TW" b="1" i="1" dirty="0">
                <a:solidFill>
                  <a:srgbClr val="C00000"/>
                </a:solidFill>
              </a:rPr>
              <a:t>Link spam </a:t>
            </a:r>
            <a:r>
              <a:rPr lang="en-US" altLang="zh-TW" dirty="0"/>
              <a:t>– setting up multiple pages pointing to a target web page to artificially boosting the latter’s authority.</a:t>
            </a:r>
          </a:p>
          <a:p>
            <a:pPr lvl="1"/>
            <a:endParaRPr lang="en-US" altLang="zh-TW" sz="10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ACD2-B39B-4FDF-A6E4-76C701D617B9}" type="slidenum">
              <a:rPr lang="en-US" altLang="zh-TW" smtClean="0"/>
              <a:pPr/>
              <a:t>4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PageRank (3/12)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200" b="1" i="1" dirty="0" err="1">
                <a:solidFill>
                  <a:srgbClr val="C00000"/>
                </a:solidFill>
              </a:rPr>
              <a:t>PageRank</a:t>
            </a:r>
            <a:r>
              <a:rPr lang="en-US" altLang="zh-TW" sz="2200" dirty="0"/>
              <a:t> assigns every node </a:t>
            </a:r>
            <a:r>
              <a:rPr lang="en-US" altLang="zh-TW" sz="1800" dirty="0"/>
              <a:t>(web page)</a:t>
            </a:r>
            <a:r>
              <a:rPr lang="en-US" altLang="zh-TW" sz="2200" dirty="0"/>
              <a:t> in the web graph </a:t>
            </a:r>
            <a:r>
              <a:rPr lang="en-US" altLang="zh-TW" sz="2200" u="sng" dirty="0"/>
              <a:t>a numerical score </a:t>
            </a:r>
            <a:r>
              <a:rPr lang="en-US" altLang="zh-TW" sz="1800" u="sng" dirty="0"/>
              <a:t>(</a:t>
            </a:r>
            <a:r>
              <a:rPr lang="en-US" altLang="zh-TW" sz="1800" u="sng" dirty="0" err="1"/>
              <a:t>PageRank</a:t>
            </a:r>
            <a:r>
              <a:rPr lang="en-US" altLang="zh-TW" sz="1800" u="sng" dirty="0"/>
              <a:t> score)</a:t>
            </a:r>
            <a:r>
              <a:rPr lang="en-US" altLang="zh-TW" sz="2200" u="sng" dirty="0"/>
              <a:t> between 0 and 1</a:t>
            </a:r>
            <a:r>
              <a:rPr lang="en-US" altLang="zh-TW" sz="2200" dirty="0"/>
              <a:t>. </a:t>
            </a:r>
          </a:p>
          <a:p>
            <a:pPr lvl="1"/>
            <a:r>
              <a:rPr lang="en-US" altLang="zh-TW" sz="1800" dirty="0"/>
              <a:t>The score depends on the link structure of the web graph.</a:t>
            </a:r>
          </a:p>
          <a:p>
            <a:pPr lvl="1"/>
            <a:endParaRPr lang="en-US" altLang="zh-TW" sz="1000" dirty="0"/>
          </a:p>
          <a:p>
            <a:r>
              <a:rPr lang="en-US" altLang="zh-TW" sz="2200" dirty="0"/>
              <a:t>When computing in-degree, we have treated </a:t>
            </a:r>
            <a:r>
              <a:rPr lang="en-US" altLang="zh-TW" sz="2200" b="1" u="sng" dirty="0"/>
              <a:t>each edge as a vote </a:t>
            </a:r>
            <a:r>
              <a:rPr lang="en-US" altLang="zh-TW" sz="2200" u="sng" dirty="0"/>
              <a:t>to determine the prestige of each node</a:t>
            </a:r>
            <a:r>
              <a:rPr lang="en-US" altLang="zh-TW" sz="2200" dirty="0"/>
              <a:t>.</a:t>
            </a:r>
          </a:p>
          <a:p>
            <a:pPr lvl="1"/>
            <a:endParaRPr lang="en-US" altLang="zh-TW" sz="1000" dirty="0"/>
          </a:p>
          <a:p>
            <a:r>
              <a:rPr lang="en-US" altLang="zh-TW" sz="2200" dirty="0"/>
              <a:t>However … in a network, not all of the votes are considered equally important.</a:t>
            </a:r>
          </a:p>
          <a:p>
            <a:pPr lvl="1"/>
            <a:r>
              <a:rPr lang="en-US" altLang="zh-TW" sz="1800" dirty="0"/>
              <a:t>The prestige of a node does </a:t>
            </a:r>
            <a:r>
              <a:rPr lang="en-US" altLang="zh-TW" sz="1800" u="sng" dirty="0">
                <a:highlight>
                  <a:srgbClr val="FFFF00"/>
                </a:highlight>
              </a:rPr>
              <a:t>not only depend on how many pages pointing to it but also depend on the quality of those pages</a:t>
            </a:r>
            <a:r>
              <a:rPr lang="en-US" altLang="zh-TW" sz="1800" dirty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ACD2-B39B-4FDF-A6E4-76C701D617B9}" type="slidenum">
              <a:rPr lang="en-US" altLang="zh-TW" smtClean="0"/>
              <a:pPr/>
              <a:t>5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PageRank (4/12)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This consideration can be expressed by the equation: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dirty="0"/>
              <a:t>Every page has a prestige value.</a:t>
            </a:r>
          </a:p>
          <a:p>
            <a:pPr lvl="1"/>
            <a:r>
              <a:rPr lang="en-US" altLang="zh-TW" dirty="0"/>
              <a:t>And distribute this value to its neighbors.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To better understand PageRank, we talk about </a:t>
            </a:r>
            <a:r>
              <a:rPr lang="en-US" altLang="zh-TW" b="1" dirty="0">
                <a:solidFill>
                  <a:srgbClr val="FF33CC"/>
                </a:solidFill>
              </a:rPr>
              <a:t>stochastic web surfing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ACD2-B39B-4FDF-A6E4-76C701D617B9}" type="slidenum">
              <a:rPr lang="en-US" altLang="zh-TW" smtClean="0"/>
              <a:pPr/>
              <a:t>6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物件 4"/>
              <p:cNvSpPr txBox="1"/>
              <p:nvPr/>
            </p:nvSpPr>
            <p:spPr bwMode="auto">
              <a:xfrm>
                <a:off x="1927225" y="2357438"/>
                <a:ext cx="2573338" cy="892175"/>
              </a:xfrm>
              <a:prstGeom prst="rect">
                <a:avLst/>
              </a:prstGeom>
              <a:noFill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TW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𝑎𝑑𝑗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zh-TW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</m:fName>
                                <m:e>
                                  <m:r>
                                    <a:rPr lang="zh-TW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5" name="物件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7225" y="2357438"/>
                <a:ext cx="2573338" cy="8921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1016945" y="3236722"/>
            <a:ext cx="1378035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dirty="0"/>
              <a:t>the prestige </a:t>
            </a:r>
          </a:p>
          <a:p>
            <a:r>
              <a:rPr lang="en-US" altLang="zh-TW" dirty="0"/>
              <a:t>of page </a:t>
            </a:r>
            <a:r>
              <a:rPr lang="en-US" altLang="zh-TW" i="1" dirty="0"/>
              <a:t>u</a:t>
            </a:r>
            <a:endParaRPr lang="zh-TW" altLang="en-US" i="1" dirty="0"/>
          </a:p>
        </p:txBody>
      </p:sp>
      <p:cxnSp>
        <p:nvCxnSpPr>
          <p:cNvPr id="8" name="直線單箭頭接點 7"/>
          <p:cNvCxnSpPr/>
          <p:nvPr/>
        </p:nvCxnSpPr>
        <p:spPr>
          <a:xfrm rot="5400000" flipH="1" flipV="1">
            <a:off x="1846996" y="2950970"/>
            <a:ext cx="357190" cy="21431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2539228" y="3308160"/>
            <a:ext cx="1747020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dirty="0"/>
              <a:t>the set of pages </a:t>
            </a:r>
          </a:p>
          <a:p>
            <a:r>
              <a:rPr lang="en-US" altLang="zh-TW" dirty="0"/>
              <a:t>that point to </a:t>
            </a:r>
            <a:r>
              <a:rPr lang="en-US" altLang="zh-TW" i="1" dirty="0"/>
              <a:t>u</a:t>
            </a:r>
            <a:endParaRPr lang="zh-TW" altLang="en-US" i="1" dirty="0"/>
          </a:p>
        </p:txBody>
      </p:sp>
      <p:cxnSp>
        <p:nvCxnSpPr>
          <p:cNvPr id="10" name="直線單箭頭接點 9"/>
          <p:cNvCxnSpPr/>
          <p:nvPr/>
        </p:nvCxnSpPr>
        <p:spPr>
          <a:xfrm rot="5400000" flipH="1" flipV="1">
            <a:off x="2967856" y="3165284"/>
            <a:ext cx="142876" cy="14287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561639" y="3161895"/>
            <a:ext cx="1827075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dirty="0"/>
              <a:t>the out-degree</a:t>
            </a:r>
          </a:p>
          <a:p>
            <a:r>
              <a:rPr lang="en-US" altLang="zh-TW" dirty="0"/>
              <a:t>of page </a:t>
            </a:r>
            <a:r>
              <a:rPr lang="en-US" altLang="zh-TW" i="1" dirty="0"/>
              <a:t>v</a:t>
            </a:r>
            <a:endParaRPr lang="zh-TW" altLang="en-US" i="1" dirty="0"/>
          </a:p>
        </p:txBody>
      </p:sp>
      <p:cxnSp>
        <p:nvCxnSpPr>
          <p:cNvPr id="14" name="直線單箭頭接點 13"/>
          <p:cNvCxnSpPr>
            <a:cxnSpLocks/>
            <a:stCxn id="13" idx="1"/>
          </p:cNvCxnSpPr>
          <p:nvPr/>
        </p:nvCxnSpPr>
        <p:spPr>
          <a:xfrm flipH="1" flipV="1">
            <a:off x="4347327" y="3090481"/>
            <a:ext cx="214312" cy="3945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PageRank (5/12)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Let </a:t>
            </a:r>
            <a:r>
              <a:rPr lang="en-US" altLang="zh-TW" i="1" dirty="0"/>
              <a:t>P</a:t>
            </a:r>
            <a:r>
              <a:rPr lang="en-US" altLang="zh-TW" dirty="0"/>
              <a:t> be the </a:t>
            </a:r>
            <a:r>
              <a:rPr lang="en-US" altLang="zh-TW" b="1" dirty="0"/>
              <a:t>transition probability matrix</a:t>
            </a:r>
            <a:r>
              <a:rPr lang="en-US" altLang="zh-TW" dirty="0"/>
              <a:t> of web pages.</a:t>
            </a:r>
          </a:p>
          <a:p>
            <a:pPr lvl="1"/>
            <a:r>
              <a:rPr lang="en-US" altLang="zh-TW" dirty="0"/>
              <a:t>E.g.,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sz="1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ACD2-B39B-4FDF-A6E4-76C701D617B9}" type="slidenum">
              <a:rPr lang="en-US" altLang="zh-TW" smtClean="0"/>
              <a:pPr/>
              <a:t>7</a:t>
            </a:fld>
            <a:endParaRPr lang="en-US" altLang="zh-TW"/>
          </a:p>
        </p:txBody>
      </p:sp>
      <p:sp>
        <p:nvSpPr>
          <p:cNvPr id="11" name="橢圓 10"/>
          <p:cNvSpPr/>
          <p:nvPr/>
        </p:nvSpPr>
        <p:spPr>
          <a:xfrm>
            <a:off x="1072126" y="3988185"/>
            <a:ext cx="500066" cy="500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2072258" y="3988185"/>
            <a:ext cx="500066" cy="500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3" name="橢圓 12"/>
          <p:cNvSpPr/>
          <p:nvPr/>
        </p:nvSpPr>
        <p:spPr>
          <a:xfrm>
            <a:off x="3072390" y="3988185"/>
            <a:ext cx="500066" cy="500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15" name="弧形接點 14"/>
          <p:cNvCxnSpPr>
            <a:stCxn id="11" idx="7"/>
            <a:endCxn id="12" idx="1"/>
          </p:cNvCxnSpPr>
          <p:nvPr/>
        </p:nvCxnSpPr>
        <p:spPr>
          <a:xfrm rot="5400000" flipH="1" flipV="1">
            <a:off x="1822225" y="3738152"/>
            <a:ext cx="1588" cy="646532"/>
          </a:xfrm>
          <a:prstGeom prst="curvedConnector3">
            <a:avLst>
              <a:gd name="adj1" fmla="val 1900711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弧形接點 16"/>
          <p:cNvCxnSpPr>
            <a:stCxn id="12" idx="7"/>
            <a:endCxn id="13" idx="1"/>
          </p:cNvCxnSpPr>
          <p:nvPr/>
        </p:nvCxnSpPr>
        <p:spPr>
          <a:xfrm rot="5400000" flipH="1" flipV="1">
            <a:off x="2822357" y="3738152"/>
            <a:ext cx="1588" cy="646532"/>
          </a:xfrm>
          <a:prstGeom prst="curvedConnector3">
            <a:avLst>
              <a:gd name="adj1" fmla="val 1900711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弧形接點 19"/>
          <p:cNvCxnSpPr>
            <a:stCxn id="12" idx="3"/>
            <a:endCxn id="11" idx="5"/>
          </p:cNvCxnSpPr>
          <p:nvPr/>
        </p:nvCxnSpPr>
        <p:spPr>
          <a:xfrm rot="5400000">
            <a:off x="1822225" y="4091752"/>
            <a:ext cx="1588" cy="646532"/>
          </a:xfrm>
          <a:prstGeom prst="curvedConnector3">
            <a:avLst>
              <a:gd name="adj1" fmla="val 1900711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弧形接點 22"/>
          <p:cNvCxnSpPr>
            <a:stCxn id="13" idx="3"/>
            <a:endCxn id="12" idx="5"/>
          </p:cNvCxnSpPr>
          <p:nvPr/>
        </p:nvCxnSpPr>
        <p:spPr>
          <a:xfrm rot="5400000">
            <a:off x="2822357" y="4091752"/>
            <a:ext cx="1588" cy="646532"/>
          </a:xfrm>
          <a:prstGeom prst="curvedConnector3">
            <a:avLst>
              <a:gd name="adj1" fmla="val 1900711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909238"/>
              </p:ext>
            </p:extLst>
          </p:nvPr>
        </p:nvGraphicFramePr>
        <p:xfrm>
          <a:off x="4215398" y="3845309"/>
          <a:ext cx="2143140" cy="928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5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0.5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0.5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5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向右箭號 26"/>
          <p:cNvSpPr/>
          <p:nvPr/>
        </p:nvSpPr>
        <p:spPr>
          <a:xfrm>
            <a:off x="3715332" y="4131061"/>
            <a:ext cx="428628" cy="35719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3987436" y="354741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</a:t>
            </a:r>
            <a:endParaRPr lang="zh-TW" altLang="en-US" i="1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2AA1EF8-950B-45DA-940F-19B08E991E79}"/>
              </a:ext>
            </a:extLst>
          </p:cNvPr>
          <p:cNvSpPr txBox="1"/>
          <p:nvPr/>
        </p:nvSpPr>
        <p:spPr>
          <a:xfrm>
            <a:off x="5133076" y="2543386"/>
            <a:ext cx="3824445" cy="646331"/>
          </a:xfrm>
          <a:prstGeom prst="rect">
            <a:avLst/>
          </a:prstGeom>
          <a:solidFill>
            <a:srgbClr val="0099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the probability that the next visit is </a:t>
            </a:r>
            <a:r>
              <a:rPr lang="en-US" altLang="zh-TW" i="1" dirty="0">
                <a:solidFill>
                  <a:schemeClr val="bg1"/>
                </a:solidFill>
              </a:rPr>
              <a:t>j</a:t>
            </a:r>
            <a:r>
              <a:rPr lang="en-US" altLang="zh-TW" dirty="0">
                <a:solidFill>
                  <a:schemeClr val="bg1"/>
                </a:solidFill>
              </a:rPr>
              <a:t>, 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conditioned on the current visit being </a:t>
            </a:r>
            <a:r>
              <a:rPr lang="en-US" altLang="zh-TW" i="1" dirty="0" err="1">
                <a:solidFill>
                  <a:schemeClr val="bg1"/>
                </a:solidFill>
              </a:rPr>
              <a:t>i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33CAC735-C6EC-47C9-9AE2-EFA5C8ED69FE}"/>
              </a:ext>
            </a:extLst>
          </p:cNvPr>
          <p:cNvCxnSpPr>
            <a:cxnSpLocks/>
          </p:cNvCxnSpPr>
          <p:nvPr/>
        </p:nvCxnSpPr>
        <p:spPr>
          <a:xfrm flipH="1">
            <a:off x="5253792" y="3207555"/>
            <a:ext cx="532556" cy="60755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5D84CC2-EC87-4A9D-BA34-14A34F48C6B5}"/>
              </a:ext>
            </a:extLst>
          </p:cNvPr>
          <p:cNvSpPr txBox="1"/>
          <p:nvPr/>
        </p:nvSpPr>
        <p:spPr>
          <a:xfrm>
            <a:off x="777240" y="3059668"/>
            <a:ext cx="3499676" cy="369332"/>
          </a:xfrm>
          <a:prstGeom prst="rect">
            <a:avLst/>
          </a:prstGeom>
          <a:solidFill>
            <a:srgbClr val="0099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The entries in each row add up to 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8B2506FB-9A7B-4B06-ACD6-F942C1EFFAC5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2527078" y="3429000"/>
            <a:ext cx="1616882" cy="55918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3967FC3-DD94-42CC-A962-AE85EBD49583}"/>
              </a:ext>
            </a:extLst>
          </p:cNvPr>
          <p:cNvSpPr txBox="1"/>
          <p:nvPr/>
        </p:nvSpPr>
        <p:spPr>
          <a:xfrm>
            <a:off x="5517042" y="5180030"/>
            <a:ext cx="330090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dirty="0"/>
              <a:t>Also known as </a:t>
            </a:r>
            <a:r>
              <a:rPr lang="en-US" altLang="zh-TW" b="1" i="1" dirty="0">
                <a:solidFill>
                  <a:srgbClr val="C00000"/>
                </a:solidFill>
              </a:rPr>
              <a:t>stochastic matrix</a:t>
            </a:r>
            <a:endParaRPr lang="zh-TW" altLang="en-US" b="1" i="1" dirty="0">
              <a:solidFill>
                <a:srgbClr val="C00000"/>
              </a:solidFill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0AD16D00-4EA5-4A67-AEFF-B445BB865B26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5280962" y="4944900"/>
            <a:ext cx="236080" cy="4197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0AD7B006-E0EA-4AFB-9543-1F814A8949B1}"/>
              </a:ext>
            </a:extLst>
          </p:cNvPr>
          <p:cNvSpPr/>
          <p:nvPr/>
        </p:nvSpPr>
        <p:spPr>
          <a:xfrm>
            <a:off x="5103722" y="3845309"/>
            <a:ext cx="382678" cy="28575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50969-0BA9-43C0-BF7D-1057A03F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PageRank (6/12)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B193DA-FFF9-4B02-A427-C10D0059A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can write the</a:t>
            </a:r>
            <a:r>
              <a:rPr lang="zh-TW" altLang="en-US" dirty="0"/>
              <a:t> </a:t>
            </a:r>
            <a:r>
              <a:rPr lang="en-US" altLang="zh-TW" dirty="0"/>
              <a:t>last equation in the matrix notation as:</a:t>
            </a:r>
            <a:endParaRPr lang="zh-TW" altLang="en-US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物件 4">
                <a:extLst>
                  <a:ext uri="{FF2B5EF4-FFF2-40B4-BE49-F238E27FC236}">
                    <a16:creationId xmlns:a16="http://schemas.microsoft.com/office/drawing/2014/main" id="{A22E269E-1892-4A4A-955D-C351EEDE0E0B}"/>
                  </a:ext>
                </a:extLst>
              </p:cNvPr>
              <p:cNvSpPr txBox="1"/>
              <p:nvPr/>
            </p:nvSpPr>
            <p:spPr bwMode="auto">
              <a:xfrm>
                <a:off x="2567519" y="2555950"/>
                <a:ext cx="1381125" cy="577850"/>
              </a:xfrm>
              <a:prstGeom prst="rect">
                <a:avLst/>
              </a:prstGeom>
              <a:noFill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zh-TW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4" name="物件 4">
                <a:extLst>
                  <a:ext uri="{FF2B5EF4-FFF2-40B4-BE49-F238E27FC236}">
                    <a16:creationId xmlns:a16="http://schemas.microsoft.com/office/drawing/2014/main" id="{A22E269E-1892-4A4A-955D-C351EEDE0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7519" y="2555950"/>
                <a:ext cx="1381125" cy="577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12218204-EBBB-4CDC-8481-2D5557ACCE81}"/>
              </a:ext>
            </a:extLst>
          </p:cNvPr>
          <p:cNvSpPr txBox="1"/>
          <p:nvPr/>
        </p:nvSpPr>
        <p:spPr>
          <a:xfrm>
            <a:off x="1232991" y="2823610"/>
            <a:ext cx="1402948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/>
              <a:t>prestige vector</a:t>
            </a:r>
            <a:endParaRPr lang="zh-TW" altLang="en-US" sz="1600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E32D67FB-76C5-4E52-A2BB-098A4498D38F}"/>
              </a:ext>
            </a:extLst>
          </p:cNvPr>
          <p:cNvCxnSpPr>
            <a:stCxn id="5" idx="3"/>
          </p:cNvCxnSpPr>
          <p:nvPr/>
        </p:nvCxnSpPr>
        <p:spPr>
          <a:xfrm flipV="1">
            <a:off x="2635939" y="2895048"/>
            <a:ext cx="168688" cy="9783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CE62216-6461-49C3-B46C-9527717C8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276510"/>
              </p:ext>
            </p:extLst>
          </p:nvPr>
        </p:nvGraphicFramePr>
        <p:xfrm>
          <a:off x="2054989" y="3544793"/>
          <a:ext cx="100013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1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TW" sz="1200" b="0" i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1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TW" sz="1200" b="0" i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1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TW" sz="12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TW" sz="1200" b="0" i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136B38F4-D974-44A2-B93A-4E2565A91C80}"/>
              </a:ext>
            </a:extLst>
          </p:cNvPr>
          <p:cNvSpPr txBox="1"/>
          <p:nvPr/>
        </p:nvSpPr>
        <p:spPr>
          <a:xfrm>
            <a:off x="3027927" y="3915631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=</a:t>
            </a:r>
            <a:endParaRPr lang="zh-TW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3015E03-6A5C-499A-A21F-5C1DFFBA0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699567"/>
              </p:ext>
            </p:extLst>
          </p:nvPr>
        </p:nvGraphicFramePr>
        <p:xfrm>
          <a:off x="3340873" y="3616231"/>
          <a:ext cx="2143140" cy="928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5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0.5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5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0.5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62353A5D-ACBB-4974-BA61-4697FD268FBE}"/>
              </a:ext>
            </a:extLst>
          </p:cNvPr>
          <p:cNvSpPr txBox="1"/>
          <p:nvPr/>
        </p:nvSpPr>
        <p:spPr>
          <a:xfrm>
            <a:off x="3112911" y="33319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</a:t>
            </a:r>
            <a:r>
              <a:rPr lang="en-US" altLang="zh-TW" i="1" baseline="30000" dirty="0"/>
              <a:t>T</a:t>
            </a:r>
            <a:endParaRPr lang="zh-TW" altLang="en-US" i="1" baseline="30000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0B1709D-FAAD-4866-BB83-CD709C85D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344539"/>
              </p:ext>
            </p:extLst>
          </p:nvPr>
        </p:nvGraphicFramePr>
        <p:xfrm>
          <a:off x="5626889" y="3544793"/>
          <a:ext cx="100013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1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TW" sz="1200" b="0" i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1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TW" sz="1200" b="0" i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1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TW" sz="1200" b="0" i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橢圓 11">
            <a:extLst>
              <a:ext uri="{FF2B5EF4-FFF2-40B4-BE49-F238E27FC236}">
                <a16:creationId xmlns:a16="http://schemas.microsoft.com/office/drawing/2014/main" id="{581E341D-EE87-4FE8-9A3B-60CD67EEB711}"/>
              </a:ext>
            </a:extLst>
          </p:cNvPr>
          <p:cNvSpPr/>
          <p:nvPr/>
        </p:nvSpPr>
        <p:spPr>
          <a:xfrm>
            <a:off x="2340741" y="3544793"/>
            <a:ext cx="428628" cy="35719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B5E9014-1B94-4393-B968-D3E881A8A129}"/>
              </a:ext>
            </a:extLst>
          </p:cNvPr>
          <p:cNvSpPr/>
          <p:nvPr/>
        </p:nvSpPr>
        <p:spPr>
          <a:xfrm>
            <a:off x="3340873" y="3629879"/>
            <a:ext cx="2143140" cy="28575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5B14B7C8-BD03-4CED-965B-8A04885573FF}"/>
              </a:ext>
            </a:extLst>
          </p:cNvPr>
          <p:cNvSpPr/>
          <p:nvPr/>
        </p:nvSpPr>
        <p:spPr>
          <a:xfrm>
            <a:off x="5912641" y="3490201"/>
            <a:ext cx="500066" cy="121444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14B94EE-3AD3-499F-B7A3-4657EC778711}"/>
              </a:ext>
            </a:extLst>
          </p:cNvPr>
          <p:cNvSpPr/>
          <p:nvPr/>
        </p:nvSpPr>
        <p:spPr>
          <a:xfrm>
            <a:off x="3047521" y="5323016"/>
            <a:ext cx="500066" cy="500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A3140735-38DC-47D8-AFA8-906C57E4BB8C}"/>
              </a:ext>
            </a:extLst>
          </p:cNvPr>
          <p:cNvSpPr/>
          <p:nvPr/>
        </p:nvSpPr>
        <p:spPr>
          <a:xfrm>
            <a:off x="4047653" y="5323016"/>
            <a:ext cx="500066" cy="500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ECAEF5A1-7F37-493A-B241-A2CBC4725C72}"/>
              </a:ext>
            </a:extLst>
          </p:cNvPr>
          <p:cNvSpPr/>
          <p:nvPr/>
        </p:nvSpPr>
        <p:spPr>
          <a:xfrm>
            <a:off x="5047785" y="5323016"/>
            <a:ext cx="500066" cy="500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18" name="弧形接點 14">
            <a:extLst>
              <a:ext uri="{FF2B5EF4-FFF2-40B4-BE49-F238E27FC236}">
                <a16:creationId xmlns:a16="http://schemas.microsoft.com/office/drawing/2014/main" id="{71238D52-7FF1-4A42-A10A-1F420607ED0B}"/>
              </a:ext>
            </a:extLst>
          </p:cNvPr>
          <p:cNvCxnSpPr>
            <a:stCxn id="15" idx="7"/>
            <a:endCxn id="16" idx="1"/>
          </p:cNvCxnSpPr>
          <p:nvPr/>
        </p:nvCxnSpPr>
        <p:spPr>
          <a:xfrm rot="5400000" flipH="1" flipV="1">
            <a:off x="3797620" y="5072983"/>
            <a:ext cx="1588" cy="646532"/>
          </a:xfrm>
          <a:prstGeom prst="curvedConnector3">
            <a:avLst>
              <a:gd name="adj1" fmla="val 1900711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弧形接點 16">
            <a:extLst>
              <a:ext uri="{FF2B5EF4-FFF2-40B4-BE49-F238E27FC236}">
                <a16:creationId xmlns:a16="http://schemas.microsoft.com/office/drawing/2014/main" id="{C2E8BD06-FFD0-4F30-BDC2-5E5A2F866A9B}"/>
              </a:ext>
            </a:extLst>
          </p:cNvPr>
          <p:cNvCxnSpPr>
            <a:stCxn id="16" idx="7"/>
            <a:endCxn id="17" idx="1"/>
          </p:cNvCxnSpPr>
          <p:nvPr/>
        </p:nvCxnSpPr>
        <p:spPr>
          <a:xfrm rot="5400000" flipH="1" flipV="1">
            <a:off x="4797752" y="5072983"/>
            <a:ext cx="1588" cy="646532"/>
          </a:xfrm>
          <a:prstGeom prst="curvedConnector3">
            <a:avLst>
              <a:gd name="adj1" fmla="val 1900711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弧形接點 19">
            <a:extLst>
              <a:ext uri="{FF2B5EF4-FFF2-40B4-BE49-F238E27FC236}">
                <a16:creationId xmlns:a16="http://schemas.microsoft.com/office/drawing/2014/main" id="{9A9A9A6A-2DDD-4448-AAA8-705EFFE6BB85}"/>
              </a:ext>
            </a:extLst>
          </p:cNvPr>
          <p:cNvCxnSpPr>
            <a:stCxn id="16" idx="3"/>
            <a:endCxn id="15" idx="5"/>
          </p:cNvCxnSpPr>
          <p:nvPr/>
        </p:nvCxnSpPr>
        <p:spPr>
          <a:xfrm rot="5400000">
            <a:off x="3797620" y="5426583"/>
            <a:ext cx="1588" cy="646532"/>
          </a:xfrm>
          <a:prstGeom prst="curvedConnector3">
            <a:avLst>
              <a:gd name="adj1" fmla="val 1900711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弧形接點 22">
            <a:extLst>
              <a:ext uri="{FF2B5EF4-FFF2-40B4-BE49-F238E27FC236}">
                <a16:creationId xmlns:a16="http://schemas.microsoft.com/office/drawing/2014/main" id="{77B49FF3-C1E6-4B88-91C9-EA87514A3BB7}"/>
              </a:ext>
            </a:extLst>
          </p:cNvPr>
          <p:cNvCxnSpPr>
            <a:stCxn id="17" idx="3"/>
            <a:endCxn id="16" idx="5"/>
          </p:cNvCxnSpPr>
          <p:nvPr/>
        </p:nvCxnSpPr>
        <p:spPr>
          <a:xfrm rot="5400000">
            <a:off x="4797752" y="5426583"/>
            <a:ext cx="1588" cy="646532"/>
          </a:xfrm>
          <a:prstGeom prst="curvedConnector3">
            <a:avLst>
              <a:gd name="adj1" fmla="val 1900711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37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PageRank (7/12)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FF33CC"/>
                </a:solidFill>
              </a:rPr>
              <a:t>stochastic web surfing </a:t>
            </a:r>
            <a:r>
              <a:rPr lang="en-US" altLang="zh-TW" dirty="0"/>
              <a:t>process begins at a web page.</a:t>
            </a:r>
          </a:p>
          <a:p>
            <a:endParaRPr lang="en-US" altLang="zh-TW" sz="1000" dirty="0"/>
          </a:p>
          <a:p>
            <a:r>
              <a:rPr lang="en-US" altLang="zh-TW" dirty="0"/>
              <a:t>At each time step, the suffer proceeds from his current page </a:t>
            </a:r>
            <a:r>
              <a:rPr lang="en-US" altLang="zh-TW" i="1" dirty="0"/>
              <a:t>p</a:t>
            </a:r>
            <a:r>
              <a:rPr lang="en-US" altLang="zh-TW" dirty="0"/>
              <a:t> to a randomly chosen web page that </a:t>
            </a:r>
            <a:r>
              <a:rPr lang="en-US" altLang="zh-TW" i="1" u="sng" dirty="0"/>
              <a:t>p</a:t>
            </a:r>
            <a:r>
              <a:rPr lang="en-US" altLang="zh-TW" u="sng" dirty="0"/>
              <a:t> hyperlinks to</a:t>
            </a:r>
            <a:r>
              <a:rPr lang="en-US" altLang="zh-TW" dirty="0"/>
              <a:t>.</a:t>
            </a:r>
          </a:p>
          <a:p>
            <a:endParaRPr lang="en-US" altLang="zh-TW" sz="1000" dirty="0"/>
          </a:p>
          <a:p>
            <a:r>
              <a:rPr lang="en-US" altLang="zh-TW" dirty="0"/>
              <a:t>As the surfer proceeds in this random walk from node to node, </a:t>
            </a:r>
            <a:r>
              <a:rPr lang="en-US" altLang="zh-TW" b="1" u="sng" dirty="0"/>
              <a:t>he visits some nodes more often</a:t>
            </a:r>
            <a:r>
              <a:rPr lang="en-US" altLang="zh-TW" dirty="0"/>
              <a:t> than others.</a:t>
            </a:r>
          </a:p>
          <a:p>
            <a:pPr lvl="1"/>
            <a:r>
              <a:rPr lang="en-US" altLang="zh-TW" dirty="0"/>
              <a:t>Intuitively, these are nodes with </a:t>
            </a:r>
            <a:r>
              <a:rPr lang="en-US" altLang="zh-TW" b="1" u="sng" dirty="0">
                <a:solidFill>
                  <a:srgbClr val="FF0000"/>
                </a:solidFill>
              </a:rPr>
              <a:t>many in-links </a:t>
            </a:r>
            <a:r>
              <a:rPr lang="en-US" altLang="zh-TW" dirty="0"/>
              <a:t>coming from other </a:t>
            </a:r>
            <a:r>
              <a:rPr lang="en-US" altLang="zh-TW" b="1" u="sng" dirty="0">
                <a:solidFill>
                  <a:srgbClr val="FF0000"/>
                </a:solidFill>
              </a:rPr>
              <a:t>frequently visited nodes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Therefore, pages visited more often in this walk are more important.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ACD2-B39B-4FDF-A6E4-76C701D617B9}" type="slidenum">
              <a:rPr lang="en-US" altLang="zh-TW" smtClean="0"/>
              <a:pPr/>
              <a:t>9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19240</TotalTime>
  <Words>1846</Words>
  <Application>Microsoft Office PowerPoint</Application>
  <PresentationFormat>如螢幕大小 (4:3)</PresentationFormat>
  <Paragraphs>342</Paragraphs>
  <Slides>31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0" baseType="lpstr">
      <vt:lpstr>新細明體</vt:lpstr>
      <vt:lpstr>標楷體</vt:lpstr>
      <vt:lpstr>Brush Script MT</vt:lpstr>
      <vt:lpstr>Calibri</vt:lpstr>
      <vt:lpstr>Calibri Light</vt:lpstr>
      <vt:lpstr>Cambria Math</vt:lpstr>
      <vt:lpstr>Courier New</vt:lpstr>
      <vt:lpstr>Times New Roman</vt:lpstr>
      <vt:lpstr>回顧</vt:lpstr>
      <vt:lpstr>Link Analysis PageRank, Community Detection </vt:lpstr>
      <vt:lpstr>Preface</vt:lpstr>
      <vt:lpstr>PageRank (1/12)</vt:lpstr>
      <vt:lpstr>PageRank (2/12)</vt:lpstr>
      <vt:lpstr>PageRank (3/12)</vt:lpstr>
      <vt:lpstr>PageRank (4/12)</vt:lpstr>
      <vt:lpstr>PageRank (5/12)</vt:lpstr>
      <vt:lpstr>PageRank (6/12)</vt:lpstr>
      <vt:lpstr>PageRank (7/12)</vt:lpstr>
      <vt:lpstr>PageRank (8/12)</vt:lpstr>
      <vt:lpstr>PageRank (9/12)</vt:lpstr>
      <vt:lpstr>PageRank (10/12)</vt:lpstr>
      <vt:lpstr>PageRank (11/12)</vt:lpstr>
      <vt:lpstr>PageRank (12/12)</vt:lpstr>
      <vt:lpstr>Practice Time (1/5)</vt:lpstr>
      <vt:lpstr>Practice Time (2/5)</vt:lpstr>
      <vt:lpstr>Practice Time (3/5)</vt:lpstr>
      <vt:lpstr>Practice Time (4/5)</vt:lpstr>
      <vt:lpstr>Practice Time (5/5)</vt:lpstr>
      <vt:lpstr>How to Create My Own Network?</vt:lpstr>
      <vt:lpstr>Community Detection (1/4)</vt:lpstr>
      <vt:lpstr>Community Detection (2/4)</vt:lpstr>
      <vt:lpstr>Community Detection (3/4)</vt:lpstr>
      <vt:lpstr>Community Detection (4/4)</vt:lpstr>
      <vt:lpstr>Betweenness</vt:lpstr>
      <vt:lpstr>Girvan–Newman Algorithm</vt:lpstr>
      <vt:lpstr>Modularity</vt:lpstr>
      <vt:lpstr>Louvain Algorithm</vt:lpstr>
      <vt:lpstr>Let’s Practice (1/2)</vt:lpstr>
      <vt:lpstr>Let’s Practice (2/2)</vt:lpstr>
      <vt:lpstr>Let’s 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Your Vocabuliary</dc:title>
  <dc:creator>Chien Chin Chen</dc:creator>
  <cp:lastModifiedBy>Chien Chin Chen</cp:lastModifiedBy>
  <cp:revision>1797</cp:revision>
  <dcterms:created xsi:type="dcterms:W3CDTF">2020-05-18T06:06:35Z</dcterms:created>
  <dcterms:modified xsi:type="dcterms:W3CDTF">2020-12-24T14:56:39Z</dcterms:modified>
</cp:coreProperties>
</file>